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Lst>
  <p:sldSz cy="6858000" cx="9144000"/>
  <p:notesSz cx="9144000" cy="6858000"/>
  <p:embeddedFontLst>
    <p:embeddedFont>
      <p:font typeface="Tahoma"/>
      <p:regular r:id="rId183"/>
      <p:bold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85" roundtripDataSignature="AMtx7mgFGWO2PBG2QTCI2J7HqNG9Deyj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F486B9-E46F-41AA-95C7-52CE7127D890}">
  <a:tblStyle styleId="{D6F486B9-E46F-41AA-95C7-52CE7127D89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185" Type="http://customschemas.google.com/relationships/presentationmetadata" Target="metadata"/><Relationship Id="rId49" Type="http://schemas.openxmlformats.org/officeDocument/2006/relationships/slide" Target="slides/slide43.xml"/><Relationship Id="rId184" Type="http://schemas.openxmlformats.org/officeDocument/2006/relationships/font" Target="fonts/Tahoma-bold.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Tahoma-regular.fntdata"/><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9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0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 name="Google Shape;1199;p10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0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10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0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10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0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10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0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10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0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0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0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10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0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p10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0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10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0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10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1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p1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1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p1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1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1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p1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p1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1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1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1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1" name="Google Shape;1461;p1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p1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p1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1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1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1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1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p1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1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p1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5" name="Google Shape;1555;p1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p1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1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p1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2" name="Google Shape;1592;p1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1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p1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1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0" name="Google Shape;1620;p1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8" name="Google Shape;1628;p1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1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6" name="Google Shape;1636;p1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1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p1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1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1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2" name="Google Shape;1672;p1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5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p1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1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p1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p1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1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1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6" name="Google Shape;1726;p1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5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p1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5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p1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15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p1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5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2" name="Google Shape;1762;p1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16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p1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6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0" name="Google Shape;1780;p1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16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p1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16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8" name="Google Shape;1798;p1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6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7" name="Google Shape;1807;p1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6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6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16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1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16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3" name="Google Shape;1833;p1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6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p1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6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9" name="Google Shape;1849;p1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17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7" name="Google Shape;1857;p1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17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5" name="Google Shape;1865;p1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17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3" name="Google Shape;1873;p1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7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1" name="Google Shape;1881;p1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17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9" name="Google Shape;1889;p1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7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7" name="Google Shape;1897;p1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6: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7" name="Google Shape;577;p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8" name="Google Shape;578;p56: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56: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56: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7: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2" name="Google Shape;592;p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p57: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57: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7: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8: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p58: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58: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58: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9: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3" name="Google Shape;623;p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4" name="Google Shape;624;p59: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9: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59: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0: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p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9" name="Google Shape;639;p60: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0: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60: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4" name="Google Shape;654;p6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61: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61: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2: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5" name="Google Shape;665;p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62: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2: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62: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3: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0" name="Google Shape;680;p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1" name="Google Shape;681;p63: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63: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3: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4: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64: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4: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64: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5: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0" name="Google Shape;710;p6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1" name="Google Shape;711;p65: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65: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65: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6: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2" name="Google Shape;722;p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3" name="Google Shape;723;p66: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66: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66: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7: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7" name="Google Shape;737;p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8" name="Google Shape;738;p67: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67: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67: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68: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2" name="Google Shape;752;p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3" name="Google Shape;753;p68: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68: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68: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9: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7" name="Google Shape;767;p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8" name="Google Shape;768;p69: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69: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69: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0: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2" name="Google Shape;782;p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3" name="Google Shape;783;p70: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70: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70: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7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7" name="Google Shape;797;p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8" name="Google Shape;798;p7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71: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71: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72: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2" name="Google Shape;812;p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3" name="Google Shape;813;p72: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72: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72: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3: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4" name="Google Shape;824;p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5" name="Google Shape;825;p73: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73: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73: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4: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9" name="Google Shape;839;p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0" name="Google Shape;840;p74: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74: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74: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5: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4" name="Google Shape;854;p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5" name="Google Shape;855;p75: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75: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75: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76: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9" name="Google Shape;869;p7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0" name="Google Shape;870;p76: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76: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76: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7: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5" name="Google Shape;885;p7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6" name="Google Shape;886;p77: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77: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77: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78: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0" name="Google Shape;900;p7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1" name="Google Shape;901;p78: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78: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78: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9: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5" name="Google Shape;915;p7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 name="Google Shape;916;p79: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79: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79: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80: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7" name="Google Shape;927;p8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8" name="Google Shape;928;p80: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80: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80: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2" name="Google Shape;942;p8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3" name="Google Shape;943;p8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81: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81: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2: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5" name="Google Shape;965;p8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6" name="Google Shape;966;p82: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82: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82: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3: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0" name="Google Shape;980;p8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1" name="Google Shape;981;p83: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83: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83: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84: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3" name="Google Shape;1003;p8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4" name="Google Shape;1004;p84: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84: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84: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85: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8" name="Google Shape;1018;p8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p85: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85:notes"/>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85:notes"/>
          <p:cNvSpPr txBox="1"/>
          <p:nvPr>
            <p:ph idx="3" type="hdr"/>
          </p:nvPr>
        </p:nvSpPr>
        <p:spPr>
          <a:xfrm>
            <a:off x="0" y="0"/>
            <a:ext cx="3962400" cy="3444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8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8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8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8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8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9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9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9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9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9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9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9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9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3a41914f7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3a41914f7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gf3a41914f7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9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9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9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9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9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9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9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9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17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7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9" name="Google Shape;19;p17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73" name="Shape 73"/>
        <p:cNvGrpSpPr/>
        <p:nvPr/>
      </p:nvGrpSpPr>
      <p:grpSpPr>
        <a:xfrm>
          <a:off x="0" y="0"/>
          <a:ext cx="0" cy="0"/>
          <a:chOff x="0" y="0"/>
          <a:chExt cx="0" cy="0"/>
        </a:xfrm>
      </p:grpSpPr>
      <p:sp>
        <p:nvSpPr>
          <p:cNvPr id="74" name="Google Shape;74;p18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86"/>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18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79" name="Shape 79"/>
        <p:cNvGrpSpPr/>
        <p:nvPr/>
      </p:nvGrpSpPr>
      <p:grpSpPr>
        <a:xfrm>
          <a:off x="0" y="0"/>
          <a:ext cx="0" cy="0"/>
          <a:chOff x="0" y="0"/>
          <a:chExt cx="0" cy="0"/>
        </a:xfrm>
      </p:grpSpPr>
      <p:sp>
        <p:nvSpPr>
          <p:cNvPr id="80" name="Google Shape;80;p187"/>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87"/>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8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2" name="Shape 22"/>
        <p:cNvGrpSpPr/>
        <p:nvPr/>
      </p:nvGrpSpPr>
      <p:grpSpPr>
        <a:xfrm>
          <a:off x="0" y="0"/>
          <a:ext cx="0" cy="0"/>
          <a:chOff x="0" y="0"/>
          <a:chExt cx="0" cy="0"/>
        </a:xfrm>
      </p:grpSpPr>
      <p:sp>
        <p:nvSpPr>
          <p:cNvPr id="23" name="Google Shape;23;p1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7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17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8" name="Shape 28"/>
        <p:cNvGrpSpPr/>
        <p:nvPr/>
      </p:nvGrpSpPr>
      <p:grpSpPr>
        <a:xfrm>
          <a:off x="0" y="0"/>
          <a:ext cx="0" cy="0"/>
          <a:chOff x="0" y="0"/>
          <a:chExt cx="0" cy="0"/>
        </a:xfrm>
      </p:grpSpPr>
      <p:sp>
        <p:nvSpPr>
          <p:cNvPr id="29" name="Google Shape;29;p17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2" name="Shape 32"/>
        <p:cNvGrpSpPr/>
        <p:nvPr/>
      </p:nvGrpSpPr>
      <p:grpSpPr>
        <a:xfrm>
          <a:off x="0" y="0"/>
          <a:ext cx="0" cy="0"/>
          <a:chOff x="0" y="0"/>
          <a:chExt cx="0" cy="0"/>
        </a:xfrm>
      </p:grpSpPr>
      <p:sp>
        <p:nvSpPr>
          <p:cNvPr id="33" name="Google Shape;33;p18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8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7" name="Shape 37"/>
        <p:cNvGrpSpPr/>
        <p:nvPr/>
      </p:nvGrpSpPr>
      <p:grpSpPr>
        <a:xfrm>
          <a:off x="0" y="0"/>
          <a:ext cx="0" cy="0"/>
          <a:chOff x="0" y="0"/>
          <a:chExt cx="0" cy="0"/>
        </a:xfrm>
      </p:grpSpPr>
      <p:sp>
        <p:nvSpPr>
          <p:cNvPr id="38" name="Google Shape;38;p181"/>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81"/>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0" name="Google Shape;40;p18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43" name="Shape 43"/>
        <p:cNvGrpSpPr/>
        <p:nvPr/>
      </p:nvGrpSpPr>
      <p:grpSpPr>
        <a:xfrm>
          <a:off x="0" y="0"/>
          <a:ext cx="0" cy="0"/>
          <a:chOff x="0" y="0"/>
          <a:chExt cx="0" cy="0"/>
        </a:xfrm>
      </p:grpSpPr>
      <p:sp>
        <p:nvSpPr>
          <p:cNvPr id="44" name="Google Shape;44;p1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82"/>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182"/>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18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50" name="Shape 50"/>
        <p:cNvGrpSpPr/>
        <p:nvPr/>
      </p:nvGrpSpPr>
      <p:grpSpPr>
        <a:xfrm>
          <a:off x="0" y="0"/>
          <a:ext cx="0" cy="0"/>
          <a:chOff x="0" y="0"/>
          <a:chExt cx="0" cy="0"/>
        </a:xfrm>
      </p:grpSpPr>
      <p:sp>
        <p:nvSpPr>
          <p:cNvPr id="51" name="Google Shape;51;p183"/>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83"/>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183"/>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183"/>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183"/>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18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18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84"/>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2" name="Google Shape;62;p184"/>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3" name="Google Shape;63;p18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8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85"/>
          <p:cNvSpPr/>
          <p:nvPr>
            <p:ph idx="2" type="pic"/>
          </p:nvPr>
        </p:nvSpPr>
        <p:spPr>
          <a:xfrm>
            <a:off x="3887391" y="987426"/>
            <a:ext cx="4629150" cy="4873625"/>
          </a:xfrm>
          <a:prstGeom prst="rect">
            <a:avLst/>
          </a:prstGeom>
          <a:noFill/>
          <a:ln>
            <a:noFill/>
          </a:ln>
        </p:spPr>
      </p:sp>
      <p:sp>
        <p:nvSpPr>
          <p:cNvPr id="69" name="Google Shape;69;p185"/>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0" name="Google Shape;70;p18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algn="r">
              <a:lnSpc>
                <a:spcPct val="137777"/>
              </a:lnSpc>
              <a:spcBef>
                <a:spcPts val="0"/>
              </a:spcBef>
              <a:buNone/>
              <a:defRPr/>
            </a:lvl1pPr>
            <a:lvl2pPr indent="0" lvl="1" marL="12700" algn="r">
              <a:lnSpc>
                <a:spcPct val="137777"/>
              </a:lnSpc>
              <a:spcBef>
                <a:spcPts val="0"/>
              </a:spcBef>
              <a:buNone/>
              <a:defRPr/>
            </a:lvl2pPr>
            <a:lvl3pPr indent="0" lvl="2" marL="12700" algn="r">
              <a:lnSpc>
                <a:spcPct val="137777"/>
              </a:lnSpc>
              <a:spcBef>
                <a:spcPts val="0"/>
              </a:spcBef>
              <a:buNone/>
              <a:defRPr/>
            </a:lvl3pPr>
            <a:lvl4pPr indent="0" lvl="3" marL="12700" algn="r">
              <a:lnSpc>
                <a:spcPct val="137777"/>
              </a:lnSpc>
              <a:spcBef>
                <a:spcPts val="0"/>
              </a:spcBef>
              <a:buNone/>
              <a:defRPr/>
            </a:lvl4pPr>
            <a:lvl5pPr indent="0" lvl="4" marL="12700" algn="r">
              <a:lnSpc>
                <a:spcPct val="137777"/>
              </a:lnSpc>
              <a:spcBef>
                <a:spcPts val="0"/>
              </a:spcBef>
              <a:buNone/>
              <a:defRPr/>
            </a:lvl5pPr>
            <a:lvl6pPr indent="0" lvl="5" marL="12700" algn="r">
              <a:lnSpc>
                <a:spcPct val="137777"/>
              </a:lnSpc>
              <a:spcBef>
                <a:spcPts val="0"/>
              </a:spcBef>
              <a:buNone/>
              <a:defRPr/>
            </a:lvl6pPr>
            <a:lvl7pPr indent="0" lvl="6" marL="12700" algn="r">
              <a:lnSpc>
                <a:spcPct val="137777"/>
              </a:lnSpc>
              <a:spcBef>
                <a:spcPts val="0"/>
              </a:spcBef>
              <a:buNone/>
              <a:defRPr/>
            </a:lvl7pPr>
            <a:lvl8pPr indent="0" lvl="7" marL="12700" algn="r">
              <a:lnSpc>
                <a:spcPct val="137777"/>
              </a:lnSpc>
              <a:spcBef>
                <a:spcPts val="0"/>
              </a:spcBef>
              <a:buNone/>
              <a:defRPr/>
            </a:lvl8pPr>
            <a:lvl9pPr indent="0" lvl="8" marL="12700" algn="r">
              <a:lnSpc>
                <a:spcPct val="137777"/>
              </a:lnSpc>
              <a:spcBef>
                <a:spcPts val="0"/>
              </a:spcBef>
              <a:buNone/>
              <a:defRPr/>
            </a:lvl9pPr>
          </a:lstStyle>
          <a:p>
            <a:pPr indent="0" lvl="0" marL="12700" rtl="0" algn="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7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1pPr>
            <a:lvl2pPr indent="0" lvl="1"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2pPr>
            <a:lvl3pPr indent="0" lvl="2"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3pPr>
            <a:lvl4pPr indent="0" lvl="3"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4pPr>
            <a:lvl5pPr indent="0" lvl="4"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5pPr>
            <a:lvl6pPr indent="0" lvl="5"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6pPr>
            <a:lvl7pPr indent="0" lvl="6"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7pPr>
            <a:lvl8pPr indent="0" lvl="7"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8pPr>
            <a:lvl9pPr indent="0" lvl="8" marL="12700" marR="0" rtl="0" algn="r">
              <a:lnSpc>
                <a:spcPct val="137777"/>
              </a:lnSpc>
              <a:spcBef>
                <a:spcPts val="0"/>
              </a:spcBef>
              <a:buNone/>
              <a:defRPr b="0" i="0" sz="900" u="none" cap="none" strike="noStrike">
                <a:solidFill>
                  <a:srgbClr val="888888"/>
                </a:solidFill>
                <a:latin typeface="Calibri"/>
                <a:ea typeface="Calibri"/>
                <a:cs typeface="Calibri"/>
                <a:sym typeface="Calibri"/>
              </a:defRPr>
            </a:lvl9pPr>
          </a:lstStyle>
          <a:p>
            <a:pPr indent="0" lvl="0" marL="12700" rtl="0" algn="r">
              <a:spcBef>
                <a:spcPts val="0"/>
              </a:spcBef>
              <a:spcAft>
                <a:spcPts val="0"/>
              </a:spcAft>
              <a:buNone/>
            </a:pPr>
            <a:r>
              <a:rPr lang="en-US"/>
              <a:t>10.</a:t>
            </a:r>
            <a:fld id="{00000000-1234-1234-1234-123412341234}" type="slidenum">
              <a:rPr lang="en-US"/>
              <a:t>‹#›</a:t>
            </a:fld>
            <a:endParaRPr/>
          </a:p>
        </p:txBody>
      </p:sp>
      <p:sp>
        <p:nvSpPr>
          <p:cNvPr id="15" name="Google Shape;15;p176"/>
          <p:cNvSpPr/>
          <p:nvPr/>
        </p:nvSpPr>
        <p:spPr>
          <a:xfrm>
            <a:off x="6766560" y="0"/>
            <a:ext cx="2377440" cy="1066800"/>
          </a:xfrm>
          <a:prstGeom prst="rect">
            <a:avLst/>
          </a:prstGeom>
          <a:blipFill rotWithShape="1">
            <a:blip r:embed="rId2">
              <a:alphaModFix amt="7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71.png"/><Relationship Id="rId4" Type="http://schemas.openxmlformats.org/officeDocument/2006/relationships/image" Target="../media/image58.png"/><Relationship Id="rId5"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5.png"/><Relationship Id="rId4" Type="http://schemas.openxmlformats.org/officeDocument/2006/relationships/image" Target="../media/image64.png"/><Relationship Id="rId9"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8.png"/><Relationship Id="rId4" Type="http://schemas.openxmlformats.org/officeDocument/2006/relationships/image" Target="../media/image7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7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9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9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8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8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9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9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9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9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8.png"/><Relationship Id="rId4" Type="http://schemas.openxmlformats.org/officeDocument/2006/relationships/image" Target="../media/image11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0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0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0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1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0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0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0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10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 Id="rId3"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10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 Id="rId3" Type="http://schemas.openxmlformats.org/officeDocument/2006/relationships/image" Target="../media/image11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1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 Id="rId3" Type="http://schemas.openxmlformats.org/officeDocument/2006/relationships/image" Target="../media/image11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 Id="rId3" Type="http://schemas.openxmlformats.org/officeDocument/2006/relationships/image" Target="../media/image11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11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6.xml"/><Relationship Id="rId3"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hyperlink" Target="mailto:somebody@coldmail.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1143000" y="1699023"/>
            <a:ext cx="6858000" cy="945931"/>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COMPUTER SCIENCE AND ENGINEERING</a:t>
            </a:r>
            <a:endParaRPr/>
          </a:p>
        </p:txBody>
      </p:sp>
      <p:sp>
        <p:nvSpPr>
          <p:cNvPr id="91" name="Google Shape;91;p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a:p>
            <a:pPr indent="0" lvl="0" marL="0" rtl="0" algn="ctr">
              <a:lnSpc>
                <a:spcPct val="90000"/>
              </a:lnSpc>
              <a:spcBef>
                <a:spcPts val="750"/>
              </a:spcBef>
              <a:spcAft>
                <a:spcPts val="0"/>
              </a:spcAft>
              <a:buClr>
                <a:schemeClr val="dk1"/>
              </a:buClr>
              <a:buSzPts val="1800"/>
              <a:buNone/>
            </a:pPr>
            <a:r>
              <a:t/>
            </a:r>
            <a:endParaRPr/>
          </a:p>
          <a:p>
            <a:pPr indent="0" lvl="0" marL="0" rtl="0" algn="ctr">
              <a:lnSpc>
                <a:spcPct val="90000"/>
              </a:lnSpc>
              <a:spcBef>
                <a:spcPts val="750"/>
              </a:spcBef>
              <a:spcAft>
                <a:spcPts val="0"/>
              </a:spcAft>
              <a:buClr>
                <a:schemeClr val="dk1"/>
              </a:buClr>
              <a:buSzPts val="1800"/>
              <a:buNone/>
            </a:pPr>
            <a:r>
              <a:t/>
            </a:r>
            <a:endParaRPr/>
          </a:p>
        </p:txBody>
      </p:sp>
      <p:graphicFrame>
        <p:nvGraphicFramePr>
          <p:cNvPr id="92" name="Google Shape;92;p1"/>
          <p:cNvGraphicFramePr/>
          <p:nvPr/>
        </p:nvGraphicFramePr>
        <p:xfrm>
          <a:off x="628650" y="3305294"/>
          <a:ext cx="3000000" cy="3000000"/>
        </p:xfrm>
        <a:graphic>
          <a:graphicData uri="http://schemas.openxmlformats.org/drawingml/2006/table">
            <a:tbl>
              <a:tblPr bandRow="1" firstCol="1" firstRow="1">
                <a:noFill/>
                <a:tableStyleId>{D6F486B9-E46F-41AA-95C7-52CE7127D890}</a:tableStyleId>
              </a:tblPr>
              <a:tblGrid>
                <a:gridCol w="1200150"/>
                <a:gridCol w="3519975"/>
                <a:gridCol w="961950"/>
                <a:gridCol w="2204625"/>
              </a:tblGrid>
              <a:tr h="327025">
                <a:tc gridSpan="4">
                  <a:txBody>
                    <a:bodyPr/>
                    <a:lstStyle/>
                    <a:p>
                      <a:pPr indent="0" lvl="0" marL="0" marR="0" rtl="0" algn="ctr">
                        <a:lnSpc>
                          <a:spcPct val="115000"/>
                        </a:lnSpc>
                        <a:spcBef>
                          <a:spcPts val="0"/>
                        </a:spcBef>
                        <a:spcAft>
                          <a:spcPts val="0"/>
                        </a:spcAft>
                        <a:buNone/>
                      </a:pPr>
                      <a:r>
                        <a:rPr lang="en-US" sz="1500" u="none" cap="none" strike="noStrike"/>
                        <a:t>Presentation Material</a:t>
                      </a:r>
                      <a:endParaRPr sz="1500" u="none" cap="none" strike="noStrike">
                        <a:latin typeface="Calibri"/>
                        <a:ea typeface="Calibri"/>
                        <a:cs typeface="Calibri"/>
                        <a:sym typeface="Calibri"/>
                      </a:endParaRPr>
                    </a:p>
                  </a:txBody>
                  <a:tcPr marT="0" marB="0" marR="51425" marL="51425" anchor="ctr"/>
                </a:tc>
                <a:tc hMerge="1"/>
                <a:tc hMerge="1"/>
                <a:tc hMerge="1"/>
              </a:tr>
              <a:tr h="327025">
                <a:tc gridSpan="4">
                  <a:txBody>
                    <a:bodyPr/>
                    <a:lstStyle/>
                    <a:p>
                      <a:pPr indent="0" lvl="0" marL="0" marR="0" rtl="0" algn="ctr">
                        <a:lnSpc>
                          <a:spcPct val="115000"/>
                        </a:lnSpc>
                        <a:spcBef>
                          <a:spcPts val="0"/>
                        </a:spcBef>
                        <a:spcAft>
                          <a:spcPts val="0"/>
                        </a:spcAft>
                        <a:buNone/>
                      </a:pPr>
                      <a:r>
                        <a:rPr lang="en-US" sz="1500" u="none" cap="none" strike="noStrike"/>
                        <a:t>Department of Computer Science &amp; Engineering</a:t>
                      </a:r>
                      <a:endParaRPr sz="1500" u="none" cap="none" strike="noStrike">
                        <a:latin typeface="Calibri"/>
                        <a:ea typeface="Calibri"/>
                        <a:cs typeface="Calibri"/>
                        <a:sym typeface="Calibri"/>
                      </a:endParaRPr>
                    </a:p>
                  </a:txBody>
                  <a:tcPr marT="0" marB="0" marR="51425" marL="51425" anchor="ctr"/>
                </a:tc>
                <a:tc hMerge="1"/>
                <a:tc hMerge="1"/>
                <a:tc hMerge="1"/>
              </a:tr>
              <a:tr h="309325">
                <a:tc>
                  <a:txBody>
                    <a:bodyPr/>
                    <a:lstStyle/>
                    <a:p>
                      <a:pPr indent="0" lvl="0" marL="0" marR="0" rtl="0" algn="l">
                        <a:lnSpc>
                          <a:spcPct val="115000"/>
                        </a:lnSpc>
                        <a:spcBef>
                          <a:spcPts val="0"/>
                        </a:spcBef>
                        <a:spcAft>
                          <a:spcPts val="0"/>
                        </a:spcAft>
                        <a:buNone/>
                      </a:pPr>
                      <a:r>
                        <a:rPr lang="en-US" sz="1500" u="none" cap="none" strike="noStrike"/>
                        <a:t>Course Code:</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 19CS3602</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Semester:</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VI</a:t>
                      </a:r>
                      <a:endParaRPr sz="1500" u="none" cap="none" strike="noStrike">
                        <a:latin typeface="Calibri"/>
                        <a:ea typeface="Calibri"/>
                        <a:cs typeface="Calibri"/>
                        <a:sym typeface="Calibri"/>
                      </a:endParaRPr>
                    </a:p>
                  </a:txBody>
                  <a:tcPr marT="0" marB="0" marR="51425" marL="51425" anchor="ctr"/>
                </a:tc>
              </a:tr>
              <a:tr h="309325">
                <a:tc>
                  <a:txBody>
                    <a:bodyPr/>
                    <a:lstStyle/>
                    <a:p>
                      <a:pPr indent="0" lvl="0" marL="0" marR="0" rtl="0" algn="l">
                        <a:lnSpc>
                          <a:spcPct val="115000"/>
                        </a:lnSpc>
                        <a:spcBef>
                          <a:spcPts val="0"/>
                        </a:spcBef>
                        <a:spcAft>
                          <a:spcPts val="0"/>
                        </a:spcAft>
                        <a:buNone/>
                      </a:pPr>
                      <a:r>
                        <a:rPr lang="en-US" sz="1500" u="none" cap="none" strike="noStrike"/>
                        <a:t>Course Title: </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COMPUTER NETWORK</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Year:20212022</a:t>
                      </a:r>
                      <a:endParaRPr sz="1500" u="none" cap="none" strike="noStrike">
                        <a:latin typeface="Calibri"/>
                        <a:ea typeface="Calibri"/>
                        <a:cs typeface="Calibri"/>
                        <a:sym typeface="Calibri"/>
                      </a:endParaRPr>
                    </a:p>
                  </a:txBody>
                  <a:tcPr marT="0" marB="0" marR="51425" marL="51425" anchor="ctr"/>
                </a:tc>
                <a:tc>
                  <a:txBody>
                    <a:bodyPr/>
                    <a:lstStyle/>
                    <a:p>
                      <a:pPr indent="0" lvl="0" marL="0" marR="0" rtl="0" algn="l">
                        <a:lnSpc>
                          <a:spcPct val="115000"/>
                        </a:lnSpc>
                        <a:spcBef>
                          <a:spcPts val="0"/>
                        </a:spcBef>
                        <a:spcAft>
                          <a:spcPts val="0"/>
                        </a:spcAft>
                        <a:buNone/>
                      </a:pPr>
                      <a:r>
                        <a:rPr lang="en-US" sz="1500" u="none" cap="none" strike="noStrike"/>
                        <a:t> </a:t>
                      </a:r>
                      <a:endParaRPr sz="1500" u="none" cap="none" strike="noStrike">
                        <a:latin typeface="Calibri"/>
                        <a:ea typeface="Calibri"/>
                        <a:cs typeface="Calibri"/>
                        <a:sym typeface="Calibri"/>
                      </a:endParaRPr>
                    </a:p>
                  </a:txBody>
                  <a:tcPr marT="0" marB="0" marR="51425" marL="51425" anchor="ctr"/>
                </a:tc>
              </a:tr>
              <a:tr h="309325">
                <a:tc>
                  <a:txBody>
                    <a:bodyPr/>
                    <a:lstStyle/>
                    <a:p>
                      <a:pPr indent="0" lvl="0" marL="0" marR="0" rtl="0" algn="l">
                        <a:lnSpc>
                          <a:spcPct val="115000"/>
                        </a:lnSpc>
                        <a:spcBef>
                          <a:spcPts val="0"/>
                        </a:spcBef>
                        <a:spcAft>
                          <a:spcPts val="0"/>
                        </a:spcAft>
                        <a:buNone/>
                      </a:pPr>
                      <a:r>
                        <a:t/>
                      </a:r>
                      <a:endParaRPr sz="1500" u="none" cap="none" strike="noStrike">
                        <a:latin typeface="Calibri"/>
                        <a:ea typeface="Calibri"/>
                        <a:cs typeface="Calibri"/>
                        <a:sym typeface="Calibri"/>
                      </a:endParaRPr>
                    </a:p>
                  </a:txBody>
                  <a:tcPr marT="0" marB="0" marR="51425" marL="51425" anchor="ctr"/>
                </a:tc>
                <a:tc gridSpan="3">
                  <a:txBody>
                    <a:bodyPr/>
                    <a:lstStyle/>
                    <a:p>
                      <a:pPr indent="0" lvl="0" marL="0" marR="0" rtl="0" algn="l">
                        <a:lnSpc>
                          <a:spcPct val="115000"/>
                        </a:lnSpc>
                        <a:spcBef>
                          <a:spcPts val="0"/>
                        </a:spcBef>
                        <a:spcAft>
                          <a:spcPts val="0"/>
                        </a:spcAft>
                        <a:buNone/>
                      </a:pPr>
                      <a:r>
                        <a:rPr lang="en-US" sz="1500" u="none" cap="none" strike="noStrike"/>
                        <a:t> </a:t>
                      </a:r>
                      <a:endParaRPr sz="1500" u="none" cap="none" strike="noStrike">
                        <a:latin typeface="Calibri"/>
                        <a:ea typeface="Calibri"/>
                        <a:cs typeface="Calibri"/>
                        <a:sym typeface="Calibri"/>
                      </a:endParaRPr>
                    </a:p>
                  </a:txBody>
                  <a:tcPr marT="0" marB="0" marR="51425" marL="51425" anchor="ctr"/>
                </a:tc>
                <a:tc hMerge="1"/>
                <a:tc hMerge="1"/>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sp>
        <p:nvSpPr>
          <p:cNvPr id="168" name="Google Shape;168;p10"/>
          <p:cNvSpPr txBox="1"/>
          <p:nvPr/>
        </p:nvSpPr>
        <p:spPr>
          <a:xfrm>
            <a:off x="78739" y="43222"/>
            <a:ext cx="8517300" cy="6871800"/>
          </a:xfrm>
          <a:prstGeom prst="rect">
            <a:avLst/>
          </a:prstGeom>
          <a:noFill/>
          <a:ln>
            <a:noFill/>
          </a:ln>
        </p:spPr>
        <p:txBody>
          <a:bodyPr anchorCtr="0" anchor="t" bIns="0" lIns="0" spcFirstLastPara="1" rIns="0" wrap="square" tIns="11425">
            <a:spAutoFit/>
          </a:bodyPr>
          <a:lstStyle/>
          <a:p>
            <a:pPr indent="-314325" lvl="0" marL="326390" marR="5080" rtl="0" algn="l">
              <a:lnSpc>
                <a:spcPct val="147600"/>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For example, in Figure 2.2, we could have used only one machine to do  the job of all three machines. However, if Maria and Ann decide that the  encryption/ decryption done by the machine is not enough to protect  their secrecy, they would have to change the whole machine.</a:t>
            </a:r>
            <a:endParaRPr sz="2200">
              <a:solidFill>
                <a:schemeClr val="dk1"/>
              </a:solidFill>
              <a:latin typeface="Arial"/>
              <a:ea typeface="Arial"/>
              <a:cs typeface="Arial"/>
              <a:sym typeface="Arial"/>
            </a:endParaRPr>
          </a:p>
          <a:p>
            <a:pPr indent="-250190" lvl="0" marL="262255" marR="638810" rtl="0" algn="just">
              <a:lnSpc>
                <a:spcPct val="147800"/>
              </a:lnSpc>
              <a:spcBef>
                <a:spcPts val="15"/>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In the present situation, they need to change only the second layer  machine; the other two can remain the same. This is referred to as  </a:t>
            </a:r>
            <a:r>
              <a:rPr b="1" i="1" lang="en-US" sz="2200">
                <a:solidFill>
                  <a:schemeClr val="dk1"/>
                </a:solidFill>
                <a:latin typeface="Arial"/>
                <a:ea typeface="Arial"/>
                <a:cs typeface="Arial"/>
                <a:sym typeface="Arial"/>
              </a:rPr>
              <a:t>modularity</a:t>
            </a:r>
            <a:r>
              <a:rPr i="1"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a:p>
            <a:pPr indent="-283844" lvl="0" marL="295910" marR="0" rtl="0" algn="just">
              <a:lnSpc>
                <a:spcPct val="100000"/>
              </a:lnSpc>
              <a:spcBef>
                <a:spcPts val="125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Modularity in this case means independent layers.</a:t>
            </a:r>
            <a:endParaRPr sz="2200">
              <a:solidFill>
                <a:schemeClr val="dk1"/>
              </a:solidFill>
              <a:latin typeface="Arial"/>
              <a:ea typeface="Arial"/>
              <a:cs typeface="Arial"/>
              <a:sym typeface="Arial"/>
            </a:endParaRPr>
          </a:p>
          <a:p>
            <a:pPr indent="-296545" lvl="0" marL="296545" marR="130810" rtl="0" algn="just">
              <a:lnSpc>
                <a:spcPct val="147400"/>
              </a:lnSpc>
              <a:spcBef>
                <a:spcPts val="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 layer (module) can be defined as a black box with inputs and outputs,  without concern about how inputs are changed to outputs.</a:t>
            </a:r>
            <a:endParaRPr sz="2200">
              <a:solidFill>
                <a:schemeClr val="dk1"/>
              </a:solidFill>
              <a:latin typeface="Arial"/>
              <a:ea typeface="Arial"/>
              <a:cs typeface="Arial"/>
              <a:sym typeface="Arial"/>
            </a:endParaRPr>
          </a:p>
          <a:p>
            <a:pPr indent="-283844" lvl="0" marL="295910" marR="0" rtl="0" algn="just">
              <a:lnSpc>
                <a:spcPct val="100000"/>
              </a:lnSpc>
              <a:spcBef>
                <a:spcPts val="106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If two machines provide the same outputs when given the same inputs,they can replace each other.</a:t>
            </a:r>
            <a:endParaRPr sz="2200">
              <a:solidFill>
                <a:schemeClr val="dk1"/>
              </a:solidFill>
              <a:latin typeface="Arial"/>
              <a:ea typeface="Arial"/>
              <a:cs typeface="Arial"/>
              <a:sym typeface="Arial"/>
            </a:endParaRPr>
          </a:p>
        </p:txBody>
      </p:sp>
      <p:sp>
        <p:nvSpPr>
          <p:cNvPr id="169" name="Google Shape;1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0" name="Google Shape;1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1" name="Google Shape;1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6" name="Shape 1186"/>
        <p:cNvGrpSpPr/>
        <p:nvPr/>
      </p:nvGrpSpPr>
      <p:grpSpPr>
        <a:xfrm>
          <a:off x="0" y="0"/>
          <a:ext cx="0" cy="0"/>
          <a:chOff x="0" y="0"/>
          <a:chExt cx="0" cy="0"/>
        </a:xfrm>
      </p:grpSpPr>
      <p:sp>
        <p:nvSpPr>
          <p:cNvPr id="1187" name="Google Shape;1187;p99"/>
          <p:cNvSpPr txBox="1"/>
          <p:nvPr>
            <p:ph type="title"/>
          </p:nvPr>
        </p:nvSpPr>
        <p:spPr>
          <a:xfrm>
            <a:off x="231140" y="162306"/>
            <a:ext cx="5941060" cy="329565"/>
          </a:xfrm>
          <a:prstGeom prst="rect">
            <a:avLst/>
          </a:prstGeom>
          <a:noFill/>
          <a:ln>
            <a:noFill/>
          </a:ln>
        </p:spPr>
        <p:txBody>
          <a:bodyPr anchorCtr="0" anchor="ctr" bIns="0" lIns="0" spcFirstLastPara="1" rIns="0" wrap="square" tIns="11425">
            <a:spAutoFit/>
          </a:bodyPr>
          <a:lstStyle/>
          <a:p>
            <a:pPr indent="0" lvl="0" marL="12700" rtl="0" algn="l">
              <a:lnSpc>
                <a:spcPct val="100000"/>
              </a:lnSpc>
              <a:spcBef>
                <a:spcPts val="0"/>
              </a:spcBef>
              <a:spcAft>
                <a:spcPts val="0"/>
              </a:spcAft>
              <a:buClr>
                <a:srgbClr val="FF0000"/>
              </a:buClr>
              <a:buSzPts val="2000"/>
              <a:buFont typeface="Arial"/>
              <a:buNone/>
            </a:pPr>
            <a:r>
              <a:rPr lang="en-US" sz="2000">
                <a:solidFill>
                  <a:srgbClr val="FF0000"/>
                </a:solidFill>
                <a:latin typeface="Arial"/>
                <a:ea typeface="Arial"/>
                <a:cs typeface="Arial"/>
                <a:sym typeface="Arial"/>
              </a:rPr>
              <a:t>Figure 3.2:	</a:t>
            </a:r>
            <a:r>
              <a:rPr lang="en-US" sz="2000">
                <a:latin typeface="Arial"/>
                <a:ea typeface="Arial"/>
                <a:cs typeface="Arial"/>
                <a:sym typeface="Arial"/>
              </a:rPr>
              <a:t>Comparison of analog and digital signals</a:t>
            </a:r>
            <a:endParaRPr sz="2000">
              <a:latin typeface="Arial"/>
              <a:ea typeface="Arial"/>
              <a:cs typeface="Arial"/>
              <a:sym typeface="Arial"/>
            </a:endParaRPr>
          </a:p>
        </p:txBody>
      </p:sp>
      <p:grpSp>
        <p:nvGrpSpPr>
          <p:cNvPr id="1188" name="Google Shape;1188;p99"/>
          <p:cNvGrpSpPr/>
          <p:nvPr/>
        </p:nvGrpSpPr>
        <p:grpSpPr>
          <a:xfrm>
            <a:off x="381000" y="1023874"/>
            <a:ext cx="3679825" cy="2286000"/>
            <a:chOff x="381000" y="1023874"/>
            <a:chExt cx="3679825" cy="2286000"/>
          </a:xfrm>
        </p:grpSpPr>
        <p:sp>
          <p:nvSpPr>
            <p:cNvPr id="1189" name="Google Shape;1189;p99"/>
            <p:cNvSpPr/>
            <p:nvPr/>
          </p:nvSpPr>
          <p:spPr>
            <a:xfrm>
              <a:off x="381000" y="1023874"/>
              <a:ext cx="3679825" cy="228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99"/>
            <p:cNvSpPr/>
            <p:nvPr/>
          </p:nvSpPr>
          <p:spPr>
            <a:xfrm>
              <a:off x="991334" y="1830869"/>
              <a:ext cx="2326332" cy="96266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91" name="Google Shape;1191;p99"/>
          <p:cNvGrpSpPr/>
          <p:nvPr/>
        </p:nvGrpSpPr>
        <p:grpSpPr>
          <a:xfrm>
            <a:off x="3852926" y="3748160"/>
            <a:ext cx="4428481" cy="2322429"/>
            <a:chOff x="3852926" y="3748160"/>
            <a:chExt cx="4428481" cy="2322429"/>
          </a:xfrm>
        </p:grpSpPr>
        <p:sp>
          <p:nvSpPr>
            <p:cNvPr id="1192" name="Google Shape;1192;p99"/>
            <p:cNvSpPr/>
            <p:nvPr/>
          </p:nvSpPr>
          <p:spPr>
            <a:xfrm>
              <a:off x="3852926" y="3748160"/>
              <a:ext cx="4428481" cy="232242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99"/>
            <p:cNvSpPr/>
            <p:nvPr/>
          </p:nvSpPr>
          <p:spPr>
            <a:xfrm>
              <a:off x="4473713" y="4108461"/>
              <a:ext cx="2835910" cy="1604010"/>
            </a:xfrm>
            <a:custGeom>
              <a:rect b="b" l="l" r="r" t="t"/>
              <a:pathLst>
                <a:path extrusionOk="0" h="1604010" w="2835909">
                  <a:moveTo>
                    <a:pt x="2437824" y="1033512"/>
                  </a:moveTo>
                  <a:lnTo>
                    <a:pt x="2437824" y="1579501"/>
                  </a:lnTo>
                  <a:lnTo>
                    <a:pt x="2461824" y="1603501"/>
                  </a:lnTo>
                  <a:lnTo>
                    <a:pt x="2811384" y="1603501"/>
                  </a:lnTo>
                  <a:lnTo>
                    <a:pt x="2835383" y="1579501"/>
                  </a:lnTo>
                  <a:lnTo>
                    <a:pt x="2485823" y="1579501"/>
                  </a:lnTo>
                  <a:lnTo>
                    <a:pt x="2461824" y="1555502"/>
                  </a:lnTo>
                  <a:lnTo>
                    <a:pt x="2485823" y="1555502"/>
                  </a:lnTo>
                  <a:lnTo>
                    <a:pt x="2485823" y="1057508"/>
                  </a:lnTo>
                  <a:lnTo>
                    <a:pt x="2461824" y="1057508"/>
                  </a:lnTo>
                  <a:lnTo>
                    <a:pt x="2437824" y="1033512"/>
                  </a:lnTo>
                  <a:close/>
                </a:path>
                <a:path extrusionOk="0" h="1604010" w="2835909">
                  <a:moveTo>
                    <a:pt x="2485823" y="1555502"/>
                  </a:moveTo>
                  <a:lnTo>
                    <a:pt x="2461824" y="1555502"/>
                  </a:lnTo>
                  <a:lnTo>
                    <a:pt x="2485823" y="1579501"/>
                  </a:lnTo>
                  <a:lnTo>
                    <a:pt x="2485823" y="1555502"/>
                  </a:lnTo>
                  <a:close/>
                </a:path>
                <a:path extrusionOk="0" h="1604010" w="2835909">
                  <a:moveTo>
                    <a:pt x="2787334" y="1555502"/>
                  </a:moveTo>
                  <a:lnTo>
                    <a:pt x="2485823" y="1555502"/>
                  </a:lnTo>
                  <a:lnTo>
                    <a:pt x="2485823" y="1579501"/>
                  </a:lnTo>
                  <a:lnTo>
                    <a:pt x="2787334" y="1579501"/>
                  </a:lnTo>
                  <a:lnTo>
                    <a:pt x="2787334" y="1555502"/>
                  </a:lnTo>
                  <a:close/>
                </a:path>
                <a:path extrusionOk="0" h="1604010" w="2835909">
                  <a:moveTo>
                    <a:pt x="2835383" y="1041004"/>
                  </a:moveTo>
                  <a:lnTo>
                    <a:pt x="2787334" y="1041004"/>
                  </a:lnTo>
                  <a:lnTo>
                    <a:pt x="2787334" y="1579501"/>
                  </a:lnTo>
                  <a:lnTo>
                    <a:pt x="2811384" y="1555502"/>
                  </a:lnTo>
                  <a:lnTo>
                    <a:pt x="2835383" y="1555502"/>
                  </a:lnTo>
                  <a:lnTo>
                    <a:pt x="2835383" y="1041004"/>
                  </a:lnTo>
                  <a:close/>
                </a:path>
                <a:path extrusionOk="0" h="1604010" w="2835909">
                  <a:moveTo>
                    <a:pt x="2835383" y="1555502"/>
                  </a:moveTo>
                  <a:lnTo>
                    <a:pt x="2811384" y="1555502"/>
                  </a:lnTo>
                  <a:lnTo>
                    <a:pt x="2787334" y="1579501"/>
                  </a:lnTo>
                  <a:lnTo>
                    <a:pt x="2835383" y="1579501"/>
                  </a:lnTo>
                  <a:lnTo>
                    <a:pt x="2835383" y="1555502"/>
                  </a:lnTo>
                  <a:close/>
                </a:path>
                <a:path extrusionOk="0" h="1604010" w="2835909">
                  <a:moveTo>
                    <a:pt x="298537" y="397508"/>
                  </a:moveTo>
                  <a:lnTo>
                    <a:pt x="298537" y="1033512"/>
                  </a:lnTo>
                  <a:lnTo>
                    <a:pt x="322541" y="1057508"/>
                  </a:lnTo>
                  <a:lnTo>
                    <a:pt x="717112" y="1057508"/>
                  </a:lnTo>
                  <a:lnTo>
                    <a:pt x="741112" y="1033512"/>
                  </a:lnTo>
                  <a:lnTo>
                    <a:pt x="346545" y="1033512"/>
                  </a:lnTo>
                  <a:lnTo>
                    <a:pt x="322541" y="1009515"/>
                  </a:lnTo>
                  <a:lnTo>
                    <a:pt x="346545" y="1009515"/>
                  </a:lnTo>
                  <a:lnTo>
                    <a:pt x="346545" y="421504"/>
                  </a:lnTo>
                  <a:lnTo>
                    <a:pt x="322541" y="421504"/>
                  </a:lnTo>
                  <a:lnTo>
                    <a:pt x="298537" y="397508"/>
                  </a:lnTo>
                  <a:close/>
                </a:path>
                <a:path extrusionOk="0" h="1604010" w="2835909">
                  <a:moveTo>
                    <a:pt x="1386157" y="23945"/>
                  </a:moveTo>
                  <a:lnTo>
                    <a:pt x="1384724" y="1009515"/>
                  </a:lnTo>
                  <a:lnTo>
                    <a:pt x="1384739" y="1033512"/>
                  </a:lnTo>
                  <a:lnTo>
                    <a:pt x="1408688" y="1057508"/>
                  </a:lnTo>
                  <a:lnTo>
                    <a:pt x="2437824" y="1057508"/>
                  </a:lnTo>
                  <a:lnTo>
                    <a:pt x="2437824" y="1033512"/>
                  </a:lnTo>
                  <a:lnTo>
                    <a:pt x="1432688" y="1033512"/>
                  </a:lnTo>
                  <a:lnTo>
                    <a:pt x="1408688" y="1009515"/>
                  </a:lnTo>
                  <a:lnTo>
                    <a:pt x="1432724" y="1009515"/>
                  </a:lnTo>
                  <a:lnTo>
                    <a:pt x="1434171" y="47992"/>
                  </a:lnTo>
                  <a:lnTo>
                    <a:pt x="1410157" y="47992"/>
                  </a:lnTo>
                  <a:lnTo>
                    <a:pt x="1386157" y="23945"/>
                  </a:lnTo>
                  <a:close/>
                </a:path>
                <a:path extrusionOk="0" h="1604010" w="2835909">
                  <a:moveTo>
                    <a:pt x="2461824" y="1009515"/>
                  </a:moveTo>
                  <a:lnTo>
                    <a:pt x="1432724" y="1009515"/>
                  </a:lnTo>
                  <a:lnTo>
                    <a:pt x="1432688" y="1033512"/>
                  </a:lnTo>
                  <a:lnTo>
                    <a:pt x="2437824" y="1033512"/>
                  </a:lnTo>
                  <a:lnTo>
                    <a:pt x="2461824" y="1057508"/>
                  </a:lnTo>
                  <a:lnTo>
                    <a:pt x="2485823" y="1057508"/>
                  </a:lnTo>
                  <a:lnTo>
                    <a:pt x="2485772" y="1033461"/>
                  </a:lnTo>
                  <a:lnTo>
                    <a:pt x="2461824" y="1009515"/>
                  </a:lnTo>
                  <a:close/>
                </a:path>
                <a:path extrusionOk="0" h="1604010" w="2835909">
                  <a:moveTo>
                    <a:pt x="346545" y="1009515"/>
                  </a:moveTo>
                  <a:lnTo>
                    <a:pt x="322541" y="1009515"/>
                  </a:lnTo>
                  <a:lnTo>
                    <a:pt x="346545" y="1033512"/>
                  </a:lnTo>
                  <a:lnTo>
                    <a:pt x="346545" y="1009515"/>
                  </a:lnTo>
                  <a:close/>
                </a:path>
                <a:path extrusionOk="0" h="1604010" w="2835909">
                  <a:moveTo>
                    <a:pt x="693113" y="1009515"/>
                  </a:moveTo>
                  <a:lnTo>
                    <a:pt x="346545" y="1009515"/>
                  </a:lnTo>
                  <a:lnTo>
                    <a:pt x="346545" y="1033512"/>
                  </a:lnTo>
                  <a:lnTo>
                    <a:pt x="693113" y="1033512"/>
                  </a:lnTo>
                  <a:lnTo>
                    <a:pt x="693113" y="1009515"/>
                  </a:lnTo>
                  <a:close/>
                </a:path>
                <a:path extrusionOk="0" h="1604010" w="2835909">
                  <a:moveTo>
                    <a:pt x="1410157" y="0"/>
                  </a:moveTo>
                  <a:lnTo>
                    <a:pt x="717112" y="0"/>
                  </a:lnTo>
                  <a:lnTo>
                    <a:pt x="693164" y="23945"/>
                  </a:lnTo>
                  <a:lnTo>
                    <a:pt x="693113" y="1033512"/>
                  </a:lnTo>
                  <a:lnTo>
                    <a:pt x="717112" y="1009515"/>
                  </a:lnTo>
                  <a:lnTo>
                    <a:pt x="741112" y="1009515"/>
                  </a:lnTo>
                  <a:lnTo>
                    <a:pt x="741112" y="47992"/>
                  </a:lnTo>
                  <a:lnTo>
                    <a:pt x="717112" y="47992"/>
                  </a:lnTo>
                  <a:lnTo>
                    <a:pt x="741112" y="23996"/>
                  </a:lnTo>
                  <a:lnTo>
                    <a:pt x="1386157" y="23996"/>
                  </a:lnTo>
                  <a:lnTo>
                    <a:pt x="1434105" y="23945"/>
                  </a:lnTo>
                  <a:lnTo>
                    <a:pt x="1410157" y="0"/>
                  </a:lnTo>
                  <a:close/>
                </a:path>
                <a:path extrusionOk="0" h="1604010" w="2835909">
                  <a:moveTo>
                    <a:pt x="741112" y="1009515"/>
                  </a:moveTo>
                  <a:lnTo>
                    <a:pt x="717112" y="1009515"/>
                  </a:lnTo>
                  <a:lnTo>
                    <a:pt x="693113" y="1033512"/>
                  </a:lnTo>
                  <a:lnTo>
                    <a:pt x="741112" y="1033512"/>
                  </a:lnTo>
                  <a:lnTo>
                    <a:pt x="741112" y="1009515"/>
                  </a:lnTo>
                  <a:close/>
                </a:path>
                <a:path extrusionOk="0" h="1604010" w="2835909">
                  <a:moveTo>
                    <a:pt x="1432724" y="1009515"/>
                  </a:moveTo>
                  <a:lnTo>
                    <a:pt x="1408688" y="1009515"/>
                  </a:lnTo>
                  <a:lnTo>
                    <a:pt x="1432688" y="1033512"/>
                  </a:lnTo>
                  <a:lnTo>
                    <a:pt x="1432724" y="1009515"/>
                  </a:lnTo>
                  <a:close/>
                </a:path>
                <a:path extrusionOk="0" h="1604010" w="2835909">
                  <a:moveTo>
                    <a:pt x="322541" y="373512"/>
                  </a:moveTo>
                  <a:lnTo>
                    <a:pt x="0" y="373512"/>
                  </a:lnTo>
                  <a:lnTo>
                    <a:pt x="0" y="421504"/>
                  </a:lnTo>
                  <a:lnTo>
                    <a:pt x="298537" y="421504"/>
                  </a:lnTo>
                  <a:lnTo>
                    <a:pt x="298537" y="397508"/>
                  </a:lnTo>
                  <a:lnTo>
                    <a:pt x="346545" y="397508"/>
                  </a:lnTo>
                  <a:lnTo>
                    <a:pt x="322541" y="373512"/>
                  </a:lnTo>
                  <a:close/>
                </a:path>
                <a:path extrusionOk="0" h="1604010" w="2835909">
                  <a:moveTo>
                    <a:pt x="346545" y="397508"/>
                  </a:moveTo>
                  <a:lnTo>
                    <a:pt x="298537" y="397508"/>
                  </a:lnTo>
                  <a:lnTo>
                    <a:pt x="322541" y="421504"/>
                  </a:lnTo>
                  <a:lnTo>
                    <a:pt x="346545" y="421504"/>
                  </a:lnTo>
                  <a:lnTo>
                    <a:pt x="346545" y="397508"/>
                  </a:lnTo>
                  <a:close/>
                </a:path>
                <a:path extrusionOk="0" h="1604010" w="2835909">
                  <a:moveTo>
                    <a:pt x="741112" y="23996"/>
                  </a:moveTo>
                  <a:lnTo>
                    <a:pt x="717112" y="47992"/>
                  </a:lnTo>
                  <a:lnTo>
                    <a:pt x="741112" y="47992"/>
                  </a:lnTo>
                  <a:lnTo>
                    <a:pt x="741112" y="23996"/>
                  </a:lnTo>
                  <a:close/>
                </a:path>
                <a:path extrusionOk="0" h="1604010" w="2835909">
                  <a:moveTo>
                    <a:pt x="1386157" y="23996"/>
                  </a:moveTo>
                  <a:lnTo>
                    <a:pt x="741112" y="23996"/>
                  </a:lnTo>
                  <a:lnTo>
                    <a:pt x="741112" y="47992"/>
                  </a:lnTo>
                  <a:lnTo>
                    <a:pt x="1386122" y="47992"/>
                  </a:lnTo>
                  <a:lnTo>
                    <a:pt x="1386157" y="23996"/>
                  </a:lnTo>
                  <a:close/>
                </a:path>
                <a:path extrusionOk="0" h="1604010" w="2835909">
                  <a:moveTo>
                    <a:pt x="1434105" y="23945"/>
                  </a:moveTo>
                  <a:lnTo>
                    <a:pt x="1386157" y="23945"/>
                  </a:lnTo>
                  <a:lnTo>
                    <a:pt x="1410157" y="47992"/>
                  </a:lnTo>
                  <a:lnTo>
                    <a:pt x="1434171" y="47992"/>
                  </a:lnTo>
                  <a:lnTo>
                    <a:pt x="1434105" y="23945"/>
                  </a:lnTo>
                  <a:close/>
                </a:path>
              </a:pathLst>
            </a:custGeom>
            <a:solidFill>
              <a:srgbClr val="EC1C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94" name="Google Shape;1194;p9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95" name="Google Shape;1195;p9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96" name="Google Shape;1196;p9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0" name="Shape 1200"/>
        <p:cNvGrpSpPr/>
        <p:nvPr/>
      </p:nvGrpSpPr>
      <p:grpSpPr>
        <a:xfrm>
          <a:off x="0" y="0"/>
          <a:ext cx="0" cy="0"/>
          <a:chOff x="0" y="0"/>
          <a:chExt cx="0" cy="0"/>
        </a:xfrm>
      </p:grpSpPr>
      <p:sp>
        <p:nvSpPr>
          <p:cNvPr id="1201" name="Google Shape;1201;p100"/>
          <p:cNvSpPr txBox="1"/>
          <p:nvPr/>
        </p:nvSpPr>
        <p:spPr>
          <a:xfrm>
            <a:off x="460044" y="1082166"/>
            <a:ext cx="7772400" cy="5554980"/>
          </a:xfrm>
          <a:prstGeom prst="rect">
            <a:avLst/>
          </a:prstGeom>
          <a:noFill/>
          <a:ln>
            <a:noFill/>
          </a:ln>
        </p:spPr>
        <p:txBody>
          <a:bodyPr anchorCtr="0" anchor="t" bIns="0" lIns="0" spcFirstLastPara="1" rIns="0" wrap="square" tIns="12700">
            <a:spAutoFit/>
          </a:bodyPr>
          <a:lstStyle/>
          <a:p>
            <a:pPr indent="-457200" lvl="0" marL="469900" marR="635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periodic signal completes a pattern within a measurable  time frame, called a </a:t>
            </a:r>
            <a:r>
              <a:rPr b="1" lang="en-US" sz="2400">
                <a:solidFill>
                  <a:srgbClr val="00AF50"/>
                </a:solidFill>
                <a:latin typeface="Arial"/>
                <a:ea typeface="Arial"/>
                <a:cs typeface="Arial"/>
                <a:sym typeface="Arial"/>
              </a:rPr>
              <a:t>period, </a:t>
            </a:r>
            <a:r>
              <a:rPr lang="en-US" sz="2400">
                <a:solidFill>
                  <a:schemeClr val="dk1"/>
                </a:solidFill>
                <a:latin typeface="Arial"/>
                <a:ea typeface="Arial"/>
                <a:cs typeface="Arial"/>
                <a:sym typeface="Arial"/>
              </a:rPr>
              <a:t>and repeats that pattern over  subsequent identical periods.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500"/>
              <a:buFont typeface="Noto Sans Symbols"/>
              <a:buNone/>
            </a:pPr>
            <a:r>
              <a:t/>
            </a:r>
            <a:endParaRPr sz="2500">
              <a:solidFill>
                <a:schemeClr val="dk1"/>
              </a:solidFill>
              <a:latin typeface="Arial"/>
              <a:ea typeface="Arial"/>
              <a:cs typeface="Arial"/>
              <a:sym typeface="Arial"/>
            </a:endParaRPr>
          </a:p>
          <a:p>
            <a:pPr indent="-457200" lvl="0" marL="4699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completion of one full pattern is called a </a:t>
            </a:r>
            <a:r>
              <a:rPr b="1" lang="en-US" sz="2400">
                <a:solidFill>
                  <a:srgbClr val="00AF50"/>
                </a:solidFill>
                <a:latin typeface="Arial"/>
                <a:ea typeface="Arial"/>
                <a:cs typeface="Arial"/>
                <a:sym typeface="Arial"/>
              </a:rPr>
              <a:t>cycle</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0" lvl="0" marL="0" marR="0" rtl="0" algn="l">
              <a:lnSpc>
                <a:spcPct val="100000"/>
              </a:lnSpc>
              <a:spcBef>
                <a:spcPts val="5"/>
              </a:spcBef>
              <a:spcAft>
                <a:spcPts val="0"/>
              </a:spcAft>
              <a:buClr>
                <a:schemeClr val="dk1"/>
              </a:buClr>
              <a:buSzPts val="2500"/>
              <a:buFont typeface="Noto Sans Symbols"/>
              <a:buNone/>
            </a:pPr>
            <a:r>
              <a:t/>
            </a:r>
            <a:endParaRPr sz="2500">
              <a:solidFill>
                <a:schemeClr val="dk1"/>
              </a:solidFill>
              <a:latin typeface="Arial"/>
              <a:ea typeface="Arial"/>
              <a:cs typeface="Arial"/>
              <a:sym typeface="Arial"/>
            </a:endParaRPr>
          </a:p>
          <a:p>
            <a:pPr indent="-457200" lvl="0" marL="469900" marR="1016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non periodic signal changes without exhibiting a pattern  or cycle that repeats over time.</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500"/>
              <a:buFont typeface="Noto Sans Symbols"/>
              <a:buNone/>
            </a:pPr>
            <a:r>
              <a:t/>
            </a:r>
            <a:endParaRPr sz="2500">
              <a:solidFill>
                <a:schemeClr val="dk1"/>
              </a:solidFill>
              <a:latin typeface="Arial"/>
              <a:ea typeface="Arial"/>
              <a:cs typeface="Arial"/>
              <a:sym typeface="Arial"/>
            </a:endParaRPr>
          </a:p>
          <a:p>
            <a:pPr indent="-457200" lvl="0" marL="4699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Both	analog	and	digital	signals	can	be	periodic	or	non</a:t>
            </a:r>
            <a:endParaRPr sz="2400">
              <a:solidFill>
                <a:schemeClr val="dk1"/>
              </a:solidFill>
              <a:latin typeface="Arial"/>
              <a:ea typeface="Arial"/>
              <a:cs typeface="Arial"/>
              <a:sym typeface="Arial"/>
            </a:endParaRPr>
          </a:p>
          <a:p>
            <a:pPr indent="0" lvl="0" marL="469900" marR="0" rtl="0" algn="l">
              <a:lnSpc>
                <a:spcPct val="100000"/>
              </a:lnSpc>
              <a:spcBef>
                <a:spcPts val="0"/>
              </a:spcBef>
              <a:spcAft>
                <a:spcPts val="0"/>
              </a:spcAft>
              <a:buNone/>
            </a:pPr>
            <a:r>
              <a:rPr lang="en-US" sz="2400">
                <a:solidFill>
                  <a:schemeClr val="dk1"/>
                </a:solidFill>
                <a:latin typeface="Arial"/>
                <a:ea typeface="Arial"/>
                <a:cs typeface="Arial"/>
                <a:sym typeface="Arial"/>
              </a:rPr>
              <a:t>periodic.</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2500">
              <a:solidFill>
                <a:schemeClr val="dk1"/>
              </a:solidFill>
              <a:latin typeface="Arial"/>
              <a:ea typeface="Arial"/>
              <a:cs typeface="Arial"/>
              <a:sym typeface="Arial"/>
            </a:endParaRPr>
          </a:p>
          <a:p>
            <a:pPr indent="-344805" lvl="0" marL="35687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 data communication, we commonly use periodic analog  signals and non periodic digital signals.</a:t>
            </a:r>
            <a:endParaRPr sz="2400">
              <a:solidFill>
                <a:schemeClr val="dk1"/>
              </a:solidFill>
              <a:latin typeface="Arial"/>
              <a:ea typeface="Arial"/>
              <a:cs typeface="Arial"/>
              <a:sym typeface="Arial"/>
            </a:endParaRPr>
          </a:p>
          <a:p>
            <a:pPr indent="0" lvl="0" marL="88900" marR="0" rtl="0" algn="l">
              <a:lnSpc>
                <a:spcPct val="100000"/>
              </a:lnSpc>
              <a:spcBef>
                <a:spcPts val="1765"/>
              </a:spcBef>
              <a:spcAft>
                <a:spcPts val="0"/>
              </a:spcAft>
              <a:buNone/>
            </a:pPr>
            <a:r>
              <a:rPr lang="en-US" sz="1200">
                <a:solidFill>
                  <a:srgbClr val="888888"/>
                </a:solidFill>
                <a:latin typeface="Arial"/>
                <a:ea typeface="Arial"/>
                <a:cs typeface="Arial"/>
                <a:sym typeface="Arial"/>
              </a:rPr>
              <a:t>3.85</a:t>
            </a:r>
            <a:endParaRPr sz="1200">
              <a:solidFill>
                <a:schemeClr val="dk1"/>
              </a:solidFill>
              <a:latin typeface="Arial"/>
              <a:ea typeface="Arial"/>
              <a:cs typeface="Arial"/>
              <a:sym typeface="Arial"/>
            </a:endParaRPr>
          </a:p>
        </p:txBody>
      </p:sp>
      <p:grpSp>
        <p:nvGrpSpPr>
          <p:cNvPr id="1202" name="Google Shape;1202;p100"/>
          <p:cNvGrpSpPr/>
          <p:nvPr/>
        </p:nvGrpSpPr>
        <p:grpSpPr>
          <a:xfrm>
            <a:off x="76200" y="63"/>
            <a:ext cx="8593137" cy="1052830"/>
            <a:chOff x="76200" y="63"/>
            <a:chExt cx="8593137" cy="1052830"/>
          </a:xfrm>
        </p:grpSpPr>
        <p:sp>
          <p:nvSpPr>
            <p:cNvPr id="1203" name="Google Shape;1203;p100"/>
            <p:cNvSpPr/>
            <p:nvPr/>
          </p:nvSpPr>
          <p:spPr>
            <a:xfrm>
              <a:off x="366712" y="108013"/>
              <a:ext cx="438150" cy="474980"/>
            </a:xfrm>
            <a:custGeom>
              <a:rect b="b" l="l" r="r" t="t"/>
              <a:pathLst>
                <a:path extrusionOk="0" h="474980" w="438150">
                  <a:moveTo>
                    <a:pt x="438150" y="0"/>
                  </a:moveTo>
                  <a:lnTo>
                    <a:pt x="0" y="0"/>
                  </a:lnTo>
                  <a:lnTo>
                    <a:pt x="0" y="474662"/>
                  </a:lnTo>
                  <a:lnTo>
                    <a:pt x="438150" y="474662"/>
                  </a:lnTo>
                  <a:lnTo>
                    <a:pt x="438150" y="0"/>
                  </a:lnTo>
                  <a:close/>
                </a:path>
              </a:pathLst>
            </a:custGeom>
            <a:solidFill>
              <a:srgbClr val="C050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100"/>
            <p:cNvSpPr/>
            <p:nvPr/>
          </p:nvSpPr>
          <p:spPr>
            <a:xfrm>
              <a:off x="749300" y="108013"/>
              <a:ext cx="328612" cy="474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100"/>
            <p:cNvSpPr/>
            <p:nvPr/>
          </p:nvSpPr>
          <p:spPr>
            <a:xfrm>
              <a:off x="490537" y="530288"/>
              <a:ext cx="422275" cy="474980"/>
            </a:xfrm>
            <a:custGeom>
              <a:rect b="b" l="l" r="r" t="t"/>
              <a:pathLst>
                <a:path extrusionOk="0" h="474980" w="422275">
                  <a:moveTo>
                    <a:pt x="422275" y="0"/>
                  </a:moveTo>
                  <a:lnTo>
                    <a:pt x="0" y="0"/>
                  </a:lnTo>
                  <a:lnTo>
                    <a:pt x="0" y="474662"/>
                  </a:lnTo>
                  <a:lnTo>
                    <a:pt x="422275" y="474662"/>
                  </a:lnTo>
                  <a:lnTo>
                    <a:pt x="422275" y="0"/>
                  </a:lnTo>
                  <a:close/>
                </a:path>
              </a:pathLst>
            </a:custGeom>
            <a:solidFill>
              <a:srgbClr val="800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100"/>
            <p:cNvSpPr/>
            <p:nvPr/>
          </p:nvSpPr>
          <p:spPr>
            <a:xfrm>
              <a:off x="860425" y="530288"/>
              <a:ext cx="368300" cy="47466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100"/>
            <p:cNvSpPr/>
            <p:nvPr/>
          </p:nvSpPr>
          <p:spPr>
            <a:xfrm>
              <a:off x="76200" y="457199"/>
              <a:ext cx="560387" cy="4222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100"/>
            <p:cNvSpPr/>
            <p:nvPr/>
          </p:nvSpPr>
          <p:spPr>
            <a:xfrm>
              <a:off x="711200" y="63"/>
              <a:ext cx="31750" cy="1052830"/>
            </a:xfrm>
            <a:custGeom>
              <a:rect b="b" l="l" r="r" t="t"/>
              <a:pathLst>
                <a:path extrusionOk="0" h="1052830" w="31750">
                  <a:moveTo>
                    <a:pt x="31750" y="0"/>
                  </a:moveTo>
                  <a:lnTo>
                    <a:pt x="0" y="0"/>
                  </a:lnTo>
                  <a:lnTo>
                    <a:pt x="0" y="1052512"/>
                  </a:lnTo>
                  <a:lnTo>
                    <a:pt x="31750" y="1052512"/>
                  </a:lnTo>
                  <a:lnTo>
                    <a:pt x="31750" y="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100"/>
            <p:cNvSpPr/>
            <p:nvPr/>
          </p:nvSpPr>
          <p:spPr>
            <a:xfrm>
              <a:off x="442912" y="533399"/>
              <a:ext cx="8226425" cy="317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0" name="Google Shape;1210;p100"/>
          <p:cNvSpPr txBox="1"/>
          <p:nvPr>
            <p:ph type="title"/>
          </p:nvPr>
        </p:nvSpPr>
        <p:spPr>
          <a:xfrm>
            <a:off x="1222044" y="17729"/>
            <a:ext cx="5028565" cy="57467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3600"/>
              <a:buFont typeface="Times New Roman"/>
              <a:buNone/>
            </a:pPr>
            <a:r>
              <a:rPr b="1" lang="en-US" sz="3600">
                <a:solidFill>
                  <a:srgbClr val="FF0000"/>
                </a:solidFill>
                <a:latin typeface="Times New Roman"/>
                <a:ea typeface="Times New Roman"/>
                <a:cs typeface="Times New Roman"/>
                <a:sym typeface="Times New Roman"/>
              </a:rPr>
              <a:t>Periodic and Nonperiodic</a:t>
            </a:r>
            <a:endParaRPr sz="3600">
              <a:latin typeface="Times New Roman"/>
              <a:ea typeface="Times New Roman"/>
              <a:cs typeface="Times New Roman"/>
              <a:sym typeface="Times New Roman"/>
            </a:endParaRPr>
          </a:p>
        </p:txBody>
      </p:sp>
      <p:sp>
        <p:nvSpPr>
          <p:cNvPr id="1211" name="Google Shape;1211;p10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12" name="Google Shape;1212;p10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13" name="Google Shape;1213;p10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7" name="Shape 1217"/>
        <p:cNvGrpSpPr/>
        <p:nvPr/>
      </p:nvGrpSpPr>
      <p:grpSpPr>
        <a:xfrm>
          <a:off x="0" y="0"/>
          <a:ext cx="0" cy="0"/>
          <a:chOff x="0" y="0"/>
          <a:chExt cx="0" cy="0"/>
        </a:xfrm>
      </p:grpSpPr>
      <p:grpSp>
        <p:nvGrpSpPr>
          <p:cNvPr id="1218" name="Google Shape;1218;p101"/>
          <p:cNvGrpSpPr/>
          <p:nvPr/>
        </p:nvGrpSpPr>
        <p:grpSpPr>
          <a:xfrm>
            <a:off x="76200" y="63"/>
            <a:ext cx="8686800" cy="1821180"/>
            <a:chOff x="76200" y="63"/>
            <a:chExt cx="8686800" cy="1821180"/>
          </a:xfrm>
        </p:grpSpPr>
        <p:sp>
          <p:nvSpPr>
            <p:cNvPr id="1219" name="Google Shape;1219;p101"/>
            <p:cNvSpPr/>
            <p:nvPr/>
          </p:nvSpPr>
          <p:spPr>
            <a:xfrm>
              <a:off x="366712" y="108013"/>
              <a:ext cx="438150" cy="474980"/>
            </a:xfrm>
            <a:custGeom>
              <a:rect b="b" l="l" r="r" t="t"/>
              <a:pathLst>
                <a:path extrusionOk="0" h="474980" w="438150">
                  <a:moveTo>
                    <a:pt x="438150" y="0"/>
                  </a:moveTo>
                  <a:lnTo>
                    <a:pt x="0" y="0"/>
                  </a:lnTo>
                  <a:lnTo>
                    <a:pt x="0" y="474662"/>
                  </a:lnTo>
                  <a:lnTo>
                    <a:pt x="438150" y="474662"/>
                  </a:lnTo>
                  <a:lnTo>
                    <a:pt x="438150" y="0"/>
                  </a:lnTo>
                  <a:close/>
                </a:path>
              </a:pathLst>
            </a:custGeom>
            <a:solidFill>
              <a:srgbClr val="C050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01"/>
            <p:cNvSpPr/>
            <p:nvPr/>
          </p:nvSpPr>
          <p:spPr>
            <a:xfrm>
              <a:off x="749300" y="108013"/>
              <a:ext cx="328612" cy="474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101"/>
            <p:cNvSpPr/>
            <p:nvPr/>
          </p:nvSpPr>
          <p:spPr>
            <a:xfrm>
              <a:off x="490537" y="530288"/>
              <a:ext cx="422275" cy="460375"/>
            </a:xfrm>
            <a:custGeom>
              <a:rect b="b" l="l" r="r" t="t"/>
              <a:pathLst>
                <a:path extrusionOk="0" h="460375" w="422275">
                  <a:moveTo>
                    <a:pt x="0" y="460375"/>
                  </a:moveTo>
                  <a:lnTo>
                    <a:pt x="422275" y="460375"/>
                  </a:lnTo>
                  <a:lnTo>
                    <a:pt x="422275" y="0"/>
                  </a:lnTo>
                  <a:lnTo>
                    <a:pt x="0" y="0"/>
                  </a:lnTo>
                  <a:lnTo>
                    <a:pt x="0" y="460375"/>
                  </a:lnTo>
                  <a:close/>
                </a:path>
              </a:pathLst>
            </a:custGeom>
            <a:solidFill>
              <a:srgbClr val="800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101"/>
            <p:cNvSpPr/>
            <p:nvPr/>
          </p:nvSpPr>
          <p:spPr>
            <a:xfrm>
              <a:off x="860425" y="530288"/>
              <a:ext cx="368300" cy="47466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101"/>
            <p:cNvSpPr/>
            <p:nvPr/>
          </p:nvSpPr>
          <p:spPr>
            <a:xfrm>
              <a:off x="76200" y="457199"/>
              <a:ext cx="560387" cy="4222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101"/>
            <p:cNvSpPr/>
            <p:nvPr/>
          </p:nvSpPr>
          <p:spPr>
            <a:xfrm>
              <a:off x="711200" y="63"/>
              <a:ext cx="31750" cy="990600"/>
            </a:xfrm>
            <a:custGeom>
              <a:rect b="b" l="l" r="r" t="t"/>
              <a:pathLst>
                <a:path extrusionOk="0" h="990600" w="31750">
                  <a:moveTo>
                    <a:pt x="0" y="990600"/>
                  </a:moveTo>
                  <a:lnTo>
                    <a:pt x="31750" y="990600"/>
                  </a:lnTo>
                  <a:lnTo>
                    <a:pt x="31750" y="0"/>
                  </a:lnTo>
                  <a:lnTo>
                    <a:pt x="0" y="0"/>
                  </a:lnTo>
                  <a:lnTo>
                    <a:pt x="0" y="99060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101"/>
            <p:cNvSpPr/>
            <p:nvPr/>
          </p:nvSpPr>
          <p:spPr>
            <a:xfrm>
              <a:off x="442912" y="533399"/>
              <a:ext cx="8226425" cy="317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101"/>
            <p:cNvSpPr/>
            <p:nvPr/>
          </p:nvSpPr>
          <p:spPr>
            <a:xfrm>
              <a:off x="381000" y="990663"/>
              <a:ext cx="8382000" cy="830580"/>
            </a:xfrm>
            <a:custGeom>
              <a:rect b="b" l="l" r="r" t="t"/>
              <a:pathLst>
                <a:path extrusionOk="0" h="830580" w="8382000">
                  <a:moveTo>
                    <a:pt x="8382000" y="0"/>
                  </a:moveTo>
                  <a:lnTo>
                    <a:pt x="0" y="0"/>
                  </a:lnTo>
                  <a:lnTo>
                    <a:pt x="0" y="830262"/>
                  </a:lnTo>
                  <a:lnTo>
                    <a:pt x="8382000" y="830262"/>
                  </a:lnTo>
                  <a:lnTo>
                    <a:pt x="8382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27" name="Google Shape;1227;p101"/>
          <p:cNvSpPr txBox="1"/>
          <p:nvPr>
            <p:ph type="title"/>
          </p:nvPr>
        </p:nvSpPr>
        <p:spPr>
          <a:xfrm>
            <a:off x="1222044" y="23825"/>
            <a:ext cx="1492885" cy="42100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2600"/>
              <a:buFont typeface="Times New Roman"/>
              <a:buNone/>
            </a:pPr>
            <a:r>
              <a:rPr b="1" lang="en-US" sz="2600">
                <a:solidFill>
                  <a:srgbClr val="FF0000"/>
                </a:solidFill>
                <a:latin typeface="Times New Roman"/>
                <a:ea typeface="Times New Roman"/>
                <a:cs typeface="Times New Roman"/>
                <a:sym typeface="Times New Roman"/>
              </a:rPr>
              <a:t>Sine Wave</a:t>
            </a:r>
            <a:endParaRPr sz="2600">
              <a:latin typeface="Times New Roman"/>
              <a:ea typeface="Times New Roman"/>
              <a:cs typeface="Times New Roman"/>
              <a:sym typeface="Times New Roman"/>
            </a:endParaRPr>
          </a:p>
        </p:txBody>
      </p:sp>
      <p:sp>
        <p:nvSpPr>
          <p:cNvPr id="1228" name="Google Shape;1228;p101"/>
          <p:cNvSpPr txBox="1"/>
          <p:nvPr/>
        </p:nvSpPr>
        <p:spPr>
          <a:xfrm>
            <a:off x="460044" y="1005966"/>
            <a:ext cx="8230234" cy="756920"/>
          </a:xfrm>
          <a:prstGeom prst="rect">
            <a:avLst/>
          </a:prstGeom>
          <a:noFill/>
          <a:ln>
            <a:noFill/>
          </a:ln>
        </p:spPr>
        <p:txBody>
          <a:bodyPr anchorCtr="0" anchor="t" bIns="0" lIns="0" spcFirstLastPara="1" rIns="0" wrap="square" tIns="12700">
            <a:spAutoFit/>
          </a:bodyPr>
          <a:lstStyle/>
          <a:p>
            <a:pPr indent="-457200" lvl="0" marL="469900" marR="508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sine	wave	is	the	most	fundamental	form	of	a	periodic  analog signal.</a:t>
            </a:r>
            <a:endParaRPr sz="2400">
              <a:solidFill>
                <a:schemeClr val="dk1"/>
              </a:solidFill>
              <a:latin typeface="Arial"/>
              <a:ea typeface="Arial"/>
              <a:cs typeface="Arial"/>
              <a:sym typeface="Arial"/>
            </a:endParaRPr>
          </a:p>
        </p:txBody>
      </p:sp>
      <p:grpSp>
        <p:nvGrpSpPr>
          <p:cNvPr id="1229" name="Google Shape;1229;p101"/>
          <p:cNvGrpSpPr/>
          <p:nvPr/>
        </p:nvGrpSpPr>
        <p:grpSpPr>
          <a:xfrm>
            <a:off x="988191" y="3051725"/>
            <a:ext cx="6638064" cy="1748875"/>
            <a:chOff x="988191" y="3051725"/>
            <a:chExt cx="6638064" cy="1748875"/>
          </a:xfrm>
        </p:grpSpPr>
        <p:sp>
          <p:nvSpPr>
            <p:cNvPr id="1230" name="Google Shape;1230;p101"/>
            <p:cNvSpPr/>
            <p:nvPr/>
          </p:nvSpPr>
          <p:spPr>
            <a:xfrm>
              <a:off x="1066800" y="3663950"/>
              <a:ext cx="5410200" cy="113665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101"/>
            <p:cNvSpPr/>
            <p:nvPr/>
          </p:nvSpPr>
          <p:spPr>
            <a:xfrm>
              <a:off x="1040688" y="4211041"/>
              <a:ext cx="6457315" cy="0"/>
            </a:xfrm>
            <a:custGeom>
              <a:rect b="b" l="l" r="r" t="t"/>
              <a:pathLst>
                <a:path extrusionOk="0" h="120000" w="6457315">
                  <a:moveTo>
                    <a:pt x="6456927" y="0"/>
                  </a:moveTo>
                  <a:lnTo>
                    <a:pt x="0" y="0"/>
                  </a:lnTo>
                </a:path>
              </a:pathLst>
            </a:custGeom>
            <a:noFill/>
            <a:ln cap="flat" cmpd="sng" w="157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101"/>
            <p:cNvSpPr/>
            <p:nvPr/>
          </p:nvSpPr>
          <p:spPr>
            <a:xfrm>
              <a:off x="7434406" y="4153073"/>
              <a:ext cx="191849" cy="11615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101"/>
            <p:cNvSpPr/>
            <p:nvPr/>
          </p:nvSpPr>
          <p:spPr>
            <a:xfrm>
              <a:off x="1045942" y="3180800"/>
              <a:ext cx="0" cy="1555115"/>
            </a:xfrm>
            <a:custGeom>
              <a:rect b="b" l="l" r="r" t="t"/>
              <a:pathLst>
                <a:path extrusionOk="0" h="1555114" w="120000">
                  <a:moveTo>
                    <a:pt x="0" y="1554775"/>
                  </a:moveTo>
                  <a:lnTo>
                    <a:pt x="0" y="0"/>
                  </a:lnTo>
                </a:path>
              </a:pathLst>
            </a:custGeom>
            <a:noFill/>
            <a:ln cap="flat" cmpd="sng" w="15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101"/>
            <p:cNvSpPr/>
            <p:nvPr/>
          </p:nvSpPr>
          <p:spPr>
            <a:xfrm>
              <a:off x="988191" y="3051725"/>
              <a:ext cx="115500" cy="19228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5" name="Google Shape;1235;p101"/>
          <p:cNvSpPr txBox="1"/>
          <p:nvPr/>
        </p:nvSpPr>
        <p:spPr>
          <a:xfrm>
            <a:off x="841044" y="3804267"/>
            <a:ext cx="8043545" cy="2018664"/>
          </a:xfrm>
          <a:prstGeom prst="rect">
            <a:avLst/>
          </a:prstGeom>
          <a:noFill/>
          <a:ln>
            <a:noFill/>
          </a:ln>
        </p:spPr>
        <p:txBody>
          <a:bodyPr anchorCtr="0" anchor="t" bIns="0" lIns="0" spcFirstLastPara="1" rIns="0" wrap="square" tIns="106025">
            <a:spAutoFit/>
          </a:bodyPr>
          <a:lstStyle/>
          <a:p>
            <a:pPr indent="0" lvl="0" marL="5906135"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 •</a:t>
            </a:r>
            <a:endParaRPr sz="2000">
              <a:solidFill>
                <a:schemeClr val="dk1"/>
              </a:solidFill>
              <a:latin typeface="Times New Roman"/>
              <a:ea typeface="Times New Roman"/>
              <a:cs typeface="Times New Roman"/>
              <a:sym typeface="Times New Roman"/>
            </a:endParaRPr>
          </a:p>
          <a:p>
            <a:pPr indent="0" lvl="0" marL="6422390" marR="0" rtl="0" algn="l">
              <a:lnSpc>
                <a:spcPct val="100000"/>
              </a:lnSpc>
              <a:spcBef>
                <a:spcPts val="740"/>
              </a:spcBef>
              <a:spcAft>
                <a:spcPts val="0"/>
              </a:spcAft>
              <a:buNone/>
            </a:pPr>
            <a:r>
              <a:rPr lang="en-US" sz="2000">
                <a:solidFill>
                  <a:schemeClr val="dk1"/>
                </a:solidFill>
                <a:latin typeface="Times New Roman"/>
                <a:ea typeface="Times New Roman"/>
                <a:cs typeface="Times New Roman"/>
                <a:sym typeface="Times New Roman"/>
              </a:rPr>
              <a:t>Time</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3150">
              <a:solidFill>
                <a:schemeClr val="dk1"/>
              </a:solidFill>
              <a:latin typeface="Times New Roman"/>
              <a:ea typeface="Times New Roman"/>
              <a:cs typeface="Times New Roman"/>
              <a:sym typeface="Times New Roman"/>
            </a:endParaRPr>
          </a:p>
          <a:p>
            <a:pPr indent="-287019" lvl="0" marL="299085" marR="508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sine wave can be represented by three parameters: the </a:t>
            </a:r>
            <a:r>
              <a:rPr i="1" lang="en-US" sz="2400">
                <a:solidFill>
                  <a:schemeClr val="dk1"/>
                </a:solidFill>
                <a:latin typeface="Arial"/>
                <a:ea typeface="Arial"/>
                <a:cs typeface="Arial"/>
                <a:sym typeface="Arial"/>
              </a:rPr>
              <a:t>peak  amplitude, </a:t>
            </a:r>
            <a:r>
              <a:rPr lang="en-US" sz="2400">
                <a:solidFill>
                  <a:schemeClr val="dk1"/>
                </a:solidFill>
                <a:latin typeface="Arial"/>
                <a:ea typeface="Arial"/>
                <a:cs typeface="Arial"/>
                <a:sym typeface="Arial"/>
              </a:rPr>
              <a:t>the </a:t>
            </a:r>
            <a:r>
              <a:rPr i="1" lang="en-US" sz="2400">
                <a:solidFill>
                  <a:schemeClr val="dk1"/>
                </a:solidFill>
                <a:latin typeface="Arial"/>
                <a:ea typeface="Arial"/>
                <a:cs typeface="Arial"/>
                <a:sym typeface="Arial"/>
              </a:rPr>
              <a:t>frequency ,</a:t>
            </a:r>
            <a:r>
              <a:rPr lang="en-US" sz="2400">
                <a:solidFill>
                  <a:schemeClr val="dk1"/>
                </a:solidFill>
                <a:latin typeface="Arial"/>
                <a:ea typeface="Arial"/>
                <a:cs typeface="Arial"/>
                <a:sym typeface="Arial"/>
              </a:rPr>
              <a:t>and the </a:t>
            </a:r>
            <a:r>
              <a:rPr i="1" lang="en-US" sz="2400">
                <a:solidFill>
                  <a:schemeClr val="dk1"/>
                </a:solidFill>
                <a:latin typeface="Arial"/>
                <a:ea typeface="Arial"/>
                <a:cs typeface="Arial"/>
                <a:sym typeface="Arial"/>
              </a:rPr>
              <a:t>phase.</a:t>
            </a:r>
            <a:endParaRPr sz="2400">
              <a:solidFill>
                <a:schemeClr val="dk1"/>
              </a:solidFill>
              <a:latin typeface="Arial"/>
              <a:ea typeface="Arial"/>
              <a:cs typeface="Arial"/>
              <a:sym typeface="Arial"/>
            </a:endParaRPr>
          </a:p>
        </p:txBody>
      </p:sp>
      <p:sp>
        <p:nvSpPr>
          <p:cNvPr id="1236" name="Google Shape;1236;p101"/>
          <p:cNvSpPr txBox="1"/>
          <p:nvPr/>
        </p:nvSpPr>
        <p:spPr>
          <a:xfrm>
            <a:off x="746456" y="2689676"/>
            <a:ext cx="601980" cy="32956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Value</a:t>
            </a:r>
            <a:endParaRPr sz="2000">
              <a:solidFill>
                <a:schemeClr val="dk1"/>
              </a:solidFill>
              <a:latin typeface="Times New Roman"/>
              <a:ea typeface="Times New Roman"/>
              <a:cs typeface="Times New Roman"/>
              <a:sym typeface="Times New Roman"/>
            </a:endParaRPr>
          </a:p>
        </p:txBody>
      </p:sp>
      <p:sp>
        <p:nvSpPr>
          <p:cNvPr id="1237" name="Google Shape;1237;p10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38" name="Google Shape;1238;p10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39" name="Google Shape;1239;p10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3" name="Shape 1243"/>
        <p:cNvGrpSpPr/>
        <p:nvPr/>
      </p:nvGrpSpPr>
      <p:grpSpPr>
        <a:xfrm>
          <a:off x="0" y="0"/>
          <a:ext cx="0" cy="0"/>
          <a:chOff x="0" y="0"/>
          <a:chExt cx="0" cy="0"/>
        </a:xfrm>
      </p:grpSpPr>
      <p:sp>
        <p:nvSpPr>
          <p:cNvPr id="1244" name="Google Shape;1244;p102"/>
          <p:cNvSpPr txBox="1"/>
          <p:nvPr/>
        </p:nvSpPr>
        <p:spPr>
          <a:xfrm>
            <a:off x="1006144" y="6469265"/>
            <a:ext cx="5934710" cy="283210"/>
          </a:xfrm>
          <a:prstGeom prst="rect">
            <a:avLst/>
          </a:prstGeom>
          <a:noFill/>
          <a:ln>
            <a:noFill/>
          </a:ln>
        </p:spPr>
        <p:txBody>
          <a:bodyPr anchorCtr="0" anchor="t" bIns="0" lIns="0" spcFirstLastPara="1" rIns="0" wrap="square" tIns="0">
            <a:spAutoFit/>
          </a:bodyPr>
          <a:lstStyle/>
          <a:p>
            <a:pPr indent="0" lvl="0" marL="0" marR="0" rtl="0" algn="l">
              <a:lnSpc>
                <a:spcPct val="110250"/>
              </a:lnSpc>
              <a:spcBef>
                <a:spcPts val="0"/>
              </a:spcBef>
              <a:spcAft>
                <a:spcPts val="0"/>
              </a:spcAft>
              <a:buNone/>
            </a:pPr>
            <a:r>
              <a:rPr lang="en-US" sz="2000">
                <a:solidFill>
                  <a:srgbClr val="FF0000"/>
                </a:solidFill>
                <a:latin typeface="Arial"/>
                <a:ea typeface="Arial"/>
                <a:cs typeface="Arial"/>
                <a:sym typeface="Arial"/>
              </a:rPr>
              <a:t>Figure 3.4:	</a:t>
            </a:r>
            <a:r>
              <a:rPr lang="en-US" sz="2000">
                <a:solidFill>
                  <a:schemeClr val="dk1"/>
                </a:solidFill>
                <a:latin typeface="Arial"/>
                <a:ea typeface="Arial"/>
                <a:cs typeface="Arial"/>
                <a:sym typeface="Arial"/>
              </a:rPr>
              <a:t>Two signals with two different amplitudes</a:t>
            </a:r>
            <a:endParaRPr sz="2000">
              <a:solidFill>
                <a:schemeClr val="dk1"/>
              </a:solidFill>
              <a:latin typeface="Arial"/>
              <a:ea typeface="Arial"/>
              <a:cs typeface="Arial"/>
              <a:sym typeface="Arial"/>
            </a:endParaRPr>
          </a:p>
        </p:txBody>
      </p:sp>
      <p:grpSp>
        <p:nvGrpSpPr>
          <p:cNvPr id="1245" name="Google Shape;1245;p102"/>
          <p:cNvGrpSpPr/>
          <p:nvPr/>
        </p:nvGrpSpPr>
        <p:grpSpPr>
          <a:xfrm>
            <a:off x="644525" y="1492216"/>
            <a:ext cx="8185777" cy="5250230"/>
            <a:chOff x="644525" y="1492216"/>
            <a:chExt cx="8185777" cy="5250230"/>
          </a:xfrm>
        </p:grpSpPr>
        <p:sp>
          <p:nvSpPr>
            <p:cNvPr id="1246" name="Google Shape;1246;p102"/>
            <p:cNvSpPr/>
            <p:nvPr/>
          </p:nvSpPr>
          <p:spPr>
            <a:xfrm>
              <a:off x="644525" y="1492216"/>
              <a:ext cx="8185777" cy="52502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102"/>
            <p:cNvSpPr/>
            <p:nvPr/>
          </p:nvSpPr>
          <p:spPr>
            <a:xfrm>
              <a:off x="1909118" y="5651991"/>
              <a:ext cx="663575" cy="314960"/>
            </a:xfrm>
            <a:custGeom>
              <a:rect b="b" l="l" r="r" t="t"/>
              <a:pathLst>
                <a:path extrusionOk="0" h="314960" w="663575">
                  <a:moveTo>
                    <a:pt x="663191" y="0"/>
                  </a:moveTo>
                  <a:lnTo>
                    <a:pt x="0" y="314890"/>
                  </a:lnTo>
                </a:path>
              </a:pathLst>
            </a:custGeom>
            <a:noFill/>
            <a:ln cap="flat" cmpd="sng" w="23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102"/>
            <p:cNvSpPr/>
            <p:nvPr/>
          </p:nvSpPr>
          <p:spPr>
            <a:xfrm>
              <a:off x="1803400" y="5895375"/>
              <a:ext cx="179698" cy="121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9" name="Google Shape;1249;p102"/>
          <p:cNvSpPr txBox="1"/>
          <p:nvPr/>
        </p:nvSpPr>
        <p:spPr>
          <a:xfrm>
            <a:off x="2095152" y="5010387"/>
            <a:ext cx="1043940" cy="584200"/>
          </a:xfrm>
          <a:prstGeom prst="rect">
            <a:avLst/>
          </a:prstGeom>
          <a:noFill/>
          <a:ln>
            <a:noFill/>
          </a:ln>
        </p:spPr>
        <p:txBody>
          <a:bodyPr anchorCtr="0" anchor="t" bIns="0" lIns="0" spcFirstLastPara="1" rIns="0" wrap="square" tIns="63500">
            <a:spAutoFit/>
          </a:bodyPr>
          <a:lstStyle/>
          <a:p>
            <a:pPr indent="260350" lvl="0" marL="12700" marR="508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Peak  amplitude</a:t>
            </a:r>
            <a:endParaRPr sz="2000">
              <a:solidFill>
                <a:schemeClr val="dk1"/>
              </a:solidFill>
              <a:latin typeface="Times New Roman"/>
              <a:ea typeface="Times New Roman"/>
              <a:cs typeface="Times New Roman"/>
              <a:sym typeface="Times New Roman"/>
            </a:endParaRPr>
          </a:p>
        </p:txBody>
      </p:sp>
      <p:grpSp>
        <p:nvGrpSpPr>
          <p:cNvPr id="1250" name="Google Shape;1250;p102"/>
          <p:cNvGrpSpPr/>
          <p:nvPr/>
        </p:nvGrpSpPr>
        <p:grpSpPr>
          <a:xfrm>
            <a:off x="1790700" y="2299191"/>
            <a:ext cx="768533" cy="365184"/>
            <a:chOff x="1790700" y="2299191"/>
            <a:chExt cx="768533" cy="365184"/>
          </a:xfrm>
        </p:grpSpPr>
        <p:sp>
          <p:nvSpPr>
            <p:cNvPr id="1251" name="Google Shape;1251;p102"/>
            <p:cNvSpPr/>
            <p:nvPr/>
          </p:nvSpPr>
          <p:spPr>
            <a:xfrm>
              <a:off x="1896293" y="2299191"/>
              <a:ext cx="662940" cy="314960"/>
            </a:xfrm>
            <a:custGeom>
              <a:rect b="b" l="l" r="r" t="t"/>
              <a:pathLst>
                <a:path extrusionOk="0" h="314960" w="662939">
                  <a:moveTo>
                    <a:pt x="662408" y="0"/>
                  </a:moveTo>
                  <a:lnTo>
                    <a:pt x="0" y="314890"/>
                  </a:lnTo>
                </a:path>
              </a:pathLst>
            </a:custGeom>
            <a:noFill/>
            <a:ln cap="flat" cmpd="sng" w="23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102"/>
            <p:cNvSpPr/>
            <p:nvPr/>
          </p:nvSpPr>
          <p:spPr>
            <a:xfrm>
              <a:off x="1790700" y="2542575"/>
              <a:ext cx="179486" cy="121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3" name="Google Shape;1253;p102"/>
          <p:cNvSpPr txBox="1"/>
          <p:nvPr>
            <p:ph type="title"/>
          </p:nvPr>
        </p:nvSpPr>
        <p:spPr>
          <a:xfrm>
            <a:off x="383540" y="167081"/>
            <a:ext cx="203835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Peak Amplitude</a:t>
            </a:r>
            <a:endParaRPr sz="2400">
              <a:latin typeface="Arial"/>
              <a:ea typeface="Arial"/>
              <a:cs typeface="Arial"/>
              <a:sym typeface="Arial"/>
            </a:endParaRPr>
          </a:p>
        </p:txBody>
      </p:sp>
      <p:sp>
        <p:nvSpPr>
          <p:cNvPr id="1254" name="Google Shape;1254;p102"/>
          <p:cNvSpPr txBox="1"/>
          <p:nvPr/>
        </p:nvSpPr>
        <p:spPr>
          <a:xfrm>
            <a:off x="383540" y="533146"/>
            <a:ext cx="8307705" cy="1708785"/>
          </a:xfrm>
          <a:prstGeom prst="rect">
            <a:avLst/>
          </a:prstGeom>
          <a:noFill/>
          <a:ln>
            <a:noFill/>
          </a:ln>
        </p:spPr>
        <p:txBody>
          <a:bodyPr anchorCtr="0" anchor="t" bIns="0" lIns="0" spcFirstLastPara="1" rIns="0" wrap="square" tIns="12700">
            <a:spAutoFit/>
          </a:bodyPr>
          <a:lstStyle/>
          <a:p>
            <a:pPr indent="-287019" lvl="0" marL="299085" marR="508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peak	amplitude	of	a	signal	is	the	absolute	value	of	its  highest intensity, proportional to the energy it carries</a:t>
            </a:r>
            <a:endParaRPr sz="24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3000">
              <a:solidFill>
                <a:schemeClr val="dk1"/>
              </a:solidFill>
              <a:latin typeface="Arial"/>
              <a:ea typeface="Arial"/>
              <a:cs typeface="Arial"/>
              <a:sym typeface="Arial"/>
            </a:endParaRPr>
          </a:p>
          <a:p>
            <a:pPr indent="260350" lvl="0" marL="1710689" marR="5570855"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Peak  amplitude</a:t>
            </a:r>
            <a:endParaRPr sz="2000">
              <a:solidFill>
                <a:schemeClr val="dk1"/>
              </a:solidFill>
              <a:latin typeface="Times New Roman"/>
              <a:ea typeface="Times New Roman"/>
              <a:cs typeface="Times New Roman"/>
              <a:sym typeface="Times New Roman"/>
            </a:endParaRPr>
          </a:p>
        </p:txBody>
      </p:sp>
      <p:sp>
        <p:nvSpPr>
          <p:cNvPr id="1255" name="Google Shape;1255;p10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56" name="Google Shape;1256;p10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57" name="Google Shape;1257;p10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1" name="Shape 1261"/>
        <p:cNvGrpSpPr/>
        <p:nvPr/>
      </p:nvGrpSpPr>
      <p:grpSpPr>
        <a:xfrm>
          <a:off x="0" y="0"/>
          <a:ext cx="0" cy="0"/>
          <a:chOff x="0" y="0"/>
          <a:chExt cx="0" cy="0"/>
        </a:xfrm>
      </p:grpSpPr>
      <p:sp>
        <p:nvSpPr>
          <p:cNvPr id="1262" name="Google Shape;1262;p103"/>
          <p:cNvSpPr txBox="1"/>
          <p:nvPr>
            <p:ph type="title"/>
          </p:nvPr>
        </p:nvSpPr>
        <p:spPr>
          <a:xfrm>
            <a:off x="536244" y="319785"/>
            <a:ext cx="277304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Period and Frequency</a:t>
            </a:r>
            <a:endParaRPr sz="2400">
              <a:latin typeface="Arial"/>
              <a:ea typeface="Arial"/>
              <a:cs typeface="Arial"/>
              <a:sym typeface="Arial"/>
            </a:endParaRPr>
          </a:p>
        </p:txBody>
      </p:sp>
      <p:sp>
        <p:nvSpPr>
          <p:cNvPr id="1263" name="Google Shape;1263;p103"/>
          <p:cNvSpPr txBox="1"/>
          <p:nvPr/>
        </p:nvSpPr>
        <p:spPr>
          <a:xfrm>
            <a:off x="536244" y="685545"/>
            <a:ext cx="6630034" cy="1369060"/>
          </a:xfrm>
          <a:prstGeom prst="rect">
            <a:avLst/>
          </a:prstGeom>
          <a:noFill/>
          <a:ln>
            <a:noFill/>
          </a:ln>
        </p:spPr>
        <p:txBody>
          <a:bodyPr anchorCtr="0" anchor="t" bIns="0" lIns="0" spcFirstLastPara="1" rIns="0" wrap="square" tIns="13325">
            <a:spAutoFit/>
          </a:bodyPr>
          <a:lstStyle/>
          <a:p>
            <a:pPr indent="-250190" lvl="0" marL="262255" marR="5080" rtl="0" algn="l">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Period refers to the amount of time, in seconds, a signal  needs to complete 1 cycle.</a:t>
            </a:r>
            <a:endParaRPr sz="2200">
              <a:solidFill>
                <a:schemeClr val="dk1"/>
              </a:solidFill>
              <a:latin typeface="Arial"/>
              <a:ea typeface="Arial"/>
              <a:cs typeface="Arial"/>
              <a:sym typeface="Arial"/>
            </a:endParaRPr>
          </a:p>
          <a:p>
            <a:pPr indent="-223519" lvl="0" marL="235584" marR="0" rtl="0" algn="l">
              <a:lnSpc>
                <a:spcPct val="100000"/>
              </a:lnSpc>
              <a:spcBef>
                <a:spcPts val="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Frequency refers to the number of periods in 1 s.</a:t>
            </a:r>
            <a:endParaRPr sz="2200">
              <a:solidFill>
                <a:schemeClr val="dk1"/>
              </a:solidFill>
              <a:latin typeface="Arial"/>
              <a:ea typeface="Arial"/>
              <a:cs typeface="Arial"/>
              <a:sym typeface="Arial"/>
            </a:endParaRPr>
          </a:p>
          <a:p>
            <a:pPr indent="-224154" lvl="0" marL="23622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Frequency and period are the inverse of each other.</a:t>
            </a:r>
            <a:endParaRPr sz="2200">
              <a:solidFill>
                <a:schemeClr val="dk1"/>
              </a:solidFill>
              <a:latin typeface="Arial"/>
              <a:ea typeface="Arial"/>
              <a:cs typeface="Arial"/>
              <a:sym typeface="Arial"/>
            </a:endParaRPr>
          </a:p>
        </p:txBody>
      </p:sp>
      <p:grpSp>
        <p:nvGrpSpPr>
          <p:cNvPr id="1264" name="Google Shape;1264;p103"/>
          <p:cNvGrpSpPr/>
          <p:nvPr/>
        </p:nvGrpSpPr>
        <p:grpSpPr>
          <a:xfrm>
            <a:off x="685800" y="2286000"/>
            <a:ext cx="6705600" cy="4238625"/>
            <a:chOff x="685800" y="2286000"/>
            <a:chExt cx="6705600" cy="4238625"/>
          </a:xfrm>
        </p:grpSpPr>
        <p:sp>
          <p:nvSpPr>
            <p:cNvPr id="1265" name="Google Shape;1265;p103"/>
            <p:cNvSpPr/>
            <p:nvPr/>
          </p:nvSpPr>
          <p:spPr>
            <a:xfrm>
              <a:off x="2757022" y="2542309"/>
              <a:ext cx="2181803" cy="42718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103"/>
            <p:cNvSpPr/>
            <p:nvPr/>
          </p:nvSpPr>
          <p:spPr>
            <a:xfrm>
              <a:off x="685800" y="2286000"/>
              <a:ext cx="6705600" cy="423862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7" name="Google Shape;1267;p10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68" name="Google Shape;1268;p10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69" name="Google Shape;1269;p10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3" name="Shape 1273"/>
        <p:cNvGrpSpPr/>
        <p:nvPr/>
      </p:nvGrpSpPr>
      <p:grpSpPr>
        <a:xfrm>
          <a:off x="0" y="0"/>
          <a:ext cx="0" cy="0"/>
          <a:chOff x="0" y="0"/>
          <a:chExt cx="0" cy="0"/>
        </a:xfrm>
      </p:grpSpPr>
      <p:sp>
        <p:nvSpPr>
          <p:cNvPr id="1274" name="Google Shape;1274;p104"/>
          <p:cNvSpPr txBox="1"/>
          <p:nvPr>
            <p:ph type="title"/>
          </p:nvPr>
        </p:nvSpPr>
        <p:spPr>
          <a:xfrm>
            <a:off x="688644" y="548385"/>
            <a:ext cx="77660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Phase</a:t>
            </a:r>
            <a:endParaRPr sz="2400">
              <a:latin typeface="Arial"/>
              <a:ea typeface="Arial"/>
              <a:cs typeface="Arial"/>
              <a:sym typeface="Arial"/>
            </a:endParaRPr>
          </a:p>
        </p:txBody>
      </p:sp>
      <p:sp>
        <p:nvSpPr>
          <p:cNvPr id="1275" name="Google Shape;1275;p104"/>
          <p:cNvSpPr txBox="1"/>
          <p:nvPr/>
        </p:nvSpPr>
        <p:spPr>
          <a:xfrm>
            <a:off x="688644" y="914222"/>
            <a:ext cx="7066280" cy="697865"/>
          </a:xfrm>
          <a:prstGeom prst="rect">
            <a:avLst/>
          </a:prstGeom>
          <a:noFill/>
          <a:ln>
            <a:noFill/>
          </a:ln>
        </p:spPr>
        <p:txBody>
          <a:bodyPr anchorCtr="0" anchor="t" bIns="0" lIns="0" spcFirstLastPara="1" rIns="0" wrap="square" tIns="13950">
            <a:spAutoFit/>
          </a:bodyPr>
          <a:lstStyle/>
          <a:p>
            <a:pPr indent="-224154" lvl="0" marL="236220"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term phase, or phase shift, describes the position of the</a:t>
            </a:r>
            <a:endParaRPr sz="2200">
              <a:solidFill>
                <a:schemeClr val="dk1"/>
              </a:solidFill>
              <a:latin typeface="Arial"/>
              <a:ea typeface="Arial"/>
              <a:cs typeface="Arial"/>
              <a:sym typeface="Arial"/>
            </a:endParaRPr>
          </a:p>
          <a:p>
            <a:pPr indent="0" lvl="0" marL="326390" marR="0" rtl="0" algn="l">
              <a:lnSpc>
                <a:spcPct val="100000"/>
              </a:lnSpc>
              <a:spcBef>
                <a:spcPts val="0"/>
              </a:spcBef>
              <a:spcAft>
                <a:spcPts val="0"/>
              </a:spcAft>
              <a:buNone/>
            </a:pPr>
            <a:r>
              <a:rPr lang="en-US" sz="2200">
                <a:solidFill>
                  <a:schemeClr val="dk1"/>
                </a:solidFill>
                <a:latin typeface="Arial"/>
                <a:ea typeface="Arial"/>
                <a:cs typeface="Arial"/>
                <a:sym typeface="Arial"/>
              </a:rPr>
              <a:t>waveform relative to time 0.</a:t>
            </a:r>
            <a:endParaRPr sz="2200">
              <a:solidFill>
                <a:schemeClr val="dk1"/>
              </a:solidFill>
              <a:latin typeface="Arial"/>
              <a:ea typeface="Arial"/>
              <a:cs typeface="Arial"/>
              <a:sym typeface="Arial"/>
            </a:endParaRPr>
          </a:p>
        </p:txBody>
      </p:sp>
      <p:sp>
        <p:nvSpPr>
          <p:cNvPr id="1276" name="Google Shape;1276;p104"/>
          <p:cNvSpPr/>
          <p:nvPr/>
        </p:nvSpPr>
        <p:spPr>
          <a:xfrm>
            <a:off x="849521" y="1829183"/>
            <a:ext cx="7143980" cy="41027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10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78" name="Google Shape;1278;p10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79" name="Google Shape;1279;p10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3" name="Shape 1283"/>
        <p:cNvGrpSpPr/>
        <p:nvPr/>
      </p:nvGrpSpPr>
      <p:grpSpPr>
        <a:xfrm>
          <a:off x="0" y="0"/>
          <a:ext cx="0" cy="0"/>
          <a:chOff x="0" y="0"/>
          <a:chExt cx="0" cy="0"/>
        </a:xfrm>
      </p:grpSpPr>
      <p:sp>
        <p:nvSpPr>
          <p:cNvPr id="1284" name="Google Shape;1284;p105"/>
          <p:cNvSpPr txBox="1"/>
          <p:nvPr/>
        </p:nvSpPr>
        <p:spPr>
          <a:xfrm>
            <a:off x="307340" y="0"/>
            <a:ext cx="8295640" cy="6565900"/>
          </a:xfrm>
          <a:prstGeom prst="rect">
            <a:avLst/>
          </a:prstGeom>
          <a:noFill/>
          <a:ln>
            <a:noFill/>
          </a:ln>
        </p:spPr>
        <p:txBody>
          <a:bodyPr anchorCtr="0" anchor="t" bIns="0" lIns="0" spcFirstLastPara="1" rIns="0" wrap="square" tIns="12050">
            <a:spAutoFit/>
          </a:bodyPr>
          <a:lstStyle/>
          <a:p>
            <a:pPr indent="-174625" lvl="0" marL="174625" marR="288290" rtl="0" algn="l">
              <a:lnSpc>
                <a:spcPct val="15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A sine wave with a phase of 0° starts at time 0 with a zero amplitude.  The amplitude is increasing.</a:t>
            </a:r>
            <a:endParaRPr sz="2200">
              <a:solidFill>
                <a:schemeClr val="dk1"/>
              </a:solidFill>
              <a:latin typeface="Arial"/>
              <a:ea typeface="Arial"/>
              <a:cs typeface="Arial"/>
              <a:sym typeface="Arial"/>
            </a:endParaRPr>
          </a:p>
          <a:p>
            <a:pPr indent="-161925" lvl="0" marL="173990" marR="0" rtl="0" algn="l">
              <a:lnSpc>
                <a:spcPct val="100000"/>
              </a:lnSpc>
              <a:spcBef>
                <a:spcPts val="1325"/>
              </a:spcBef>
              <a:spcAft>
                <a:spcPts val="0"/>
              </a:spcAft>
              <a:buClr>
                <a:schemeClr val="dk1"/>
              </a:buClr>
              <a:buSzPts val="2200"/>
              <a:buFont typeface="Arial"/>
              <a:buChar char="•"/>
            </a:pPr>
            <a:r>
              <a:rPr lang="en-US" sz="2200">
                <a:solidFill>
                  <a:schemeClr val="dk1"/>
                </a:solidFill>
                <a:latin typeface="Arial"/>
                <a:ea typeface="Arial"/>
                <a:cs typeface="Arial"/>
                <a:sym typeface="Arial"/>
              </a:rPr>
              <a:t>A sine wave with a phase of 90° starts at time 0 with a peak amplitude.</a:t>
            </a:r>
            <a:endParaRPr sz="2200">
              <a:solidFill>
                <a:schemeClr val="dk1"/>
              </a:solidFill>
              <a:latin typeface="Arial"/>
              <a:ea typeface="Arial"/>
              <a:cs typeface="Arial"/>
              <a:sym typeface="Arial"/>
            </a:endParaRPr>
          </a:p>
          <a:p>
            <a:pPr indent="0" lvl="0" marL="201930" marR="0" rtl="0" algn="l">
              <a:lnSpc>
                <a:spcPct val="100000"/>
              </a:lnSpc>
              <a:spcBef>
                <a:spcPts val="1320"/>
              </a:spcBef>
              <a:spcAft>
                <a:spcPts val="0"/>
              </a:spcAft>
              <a:buNone/>
            </a:pPr>
            <a:r>
              <a:rPr lang="en-US" sz="2200">
                <a:solidFill>
                  <a:schemeClr val="dk1"/>
                </a:solidFill>
                <a:latin typeface="Arial"/>
                <a:ea typeface="Arial"/>
                <a:cs typeface="Arial"/>
                <a:sym typeface="Arial"/>
              </a:rPr>
              <a:t>The amplitude is decreasing.</a:t>
            </a:r>
            <a:endParaRPr sz="2200">
              <a:solidFill>
                <a:schemeClr val="dk1"/>
              </a:solidFill>
              <a:latin typeface="Arial"/>
              <a:ea typeface="Arial"/>
              <a:cs typeface="Arial"/>
              <a:sym typeface="Arial"/>
            </a:endParaRPr>
          </a:p>
          <a:p>
            <a:pPr indent="-125095" lvl="0" marL="137160" marR="5080" rtl="0" algn="l">
              <a:lnSpc>
                <a:spcPct val="180000"/>
              </a:lnSpc>
              <a:spcBef>
                <a:spcPts val="355"/>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A sine wave with a phase of 180° starts at time 0 with a zero amplitude.  The amplitude is decreasing.</a:t>
            </a:r>
            <a:endParaRPr sz="2200">
              <a:solidFill>
                <a:schemeClr val="dk1"/>
              </a:solidFill>
              <a:latin typeface="Arial"/>
              <a:ea typeface="Arial"/>
              <a:cs typeface="Arial"/>
              <a:sym typeface="Arial"/>
            </a:endParaRPr>
          </a:p>
          <a:p>
            <a:pPr indent="-236854" lvl="0" marL="236854" marR="661035" rtl="0" algn="l">
              <a:lnSpc>
                <a:spcPct val="180000"/>
              </a:lnSpc>
              <a:spcBef>
                <a:spcPts val="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Another way to look at the phase is in terms of shift or offset. We  can say that</a:t>
            </a:r>
            <a:endParaRPr sz="2200">
              <a:solidFill>
                <a:schemeClr val="dk1"/>
              </a:solidFill>
              <a:latin typeface="Arial"/>
              <a:ea typeface="Arial"/>
              <a:cs typeface="Arial"/>
              <a:sym typeface="Arial"/>
            </a:endParaRPr>
          </a:p>
          <a:p>
            <a:pPr indent="-290194" lvl="1" marL="527685" marR="0" rtl="0" algn="l">
              <a:lnSpc>
                <a:spcPct val="100000"/>
              </a:lnSpc>
              <a:spcBef>
                <a:spcPts val="969"/>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A sine wave with a phase of 0° is not shifted.</a:t>
            </a:r>
            <a:endParaRPr b="0" i="0" sz="2200" u="none" cap="none" strike="noStrike">
              <a:solidFill>
                <a:schemeClr val="dk1"/>
              </a:solidFill>
              <a:latin typeface="Arial"/>
              <a:ea typeface="Arial"/>
              <a:cs typeface="Arial"/>
              <a:sym typeface="Arial"/>
            </a:endParaRPr>
          </a:p>
          <a:p>
            <a:pPr indent="-290194" lvl="1" marL="527685" marR="0" rtl="0" algn="l">
              <a:lnSpc>
                <a:spcPct val="100000"/>
              </a:lnSpc>
              <a:spcBef>
                <a:spcPts val="132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A sine wave with a phase of 90° is shifted to the left by ¼ cycle</a:t>
            </a:r>
            <a:endParaRPr b="0" i="0" sz="2200" u="none" cap="none" strike="noStrike">
              <a:solidFill>
                <a:schemeClr val="dk1"/>
              </a:solidFill>
              <a:latin typeface="Arial"/>
              <a:ea typeface="Arial"/>
              <a:cs typeface="Arial"/>
              <a:sym typeface="Arial"/>
            </a:endParaRPr>
          </a:p>
          <a:p>
            <a:pPr indent="0" lvl="0" marL="588645" marR="0" rtl="0" algn="l">
              <a:lnSpc>
                <a:spcPct val="100000"/>
              </a:lnSpc>
              <a:spcBef>
                <a:spcPts val="1325"/>
              </a:spcBef>
              <a:spcAft>
                <a:spcPts val="0"/>
              </a:spcAft>
              <a:buNone/>
            </a:pPr>
            <a:r>
              <a:rPr lang="en-US" sz="2200">
                <a:solidFill>
                  <a:schemeClr val="dk1"/>
                </a:solidFill>
                <a:latin typeface="Arial"/>
                <a:ea typeface="Arial"/>
                <a:cs typeface="Arial"/>
                <a:sym typeface="Arial"/>
              </a:rPr>
              <a:t>However, note that the signal does not really exist before time 0.</a:t>
            </a:r>
            <a:endParaRPr sz="2200">
              <a:solidFill>
                <a:schemeClr val="dk1"/>
              </a:solidFill>
              <a:latin typeface="Arial"/>
              <a:ea typeface="Arial"/>
              <a:cs typeface="Arial"/>
              <a:sym typeface="Arial"/>
            </a:endParaRPr>
          </a:p>
          <a:p>
            <a:pPr indent="-350519" lvl="1" marL="588645" marR="371475" rtl="0" algn="l">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A sine wave with a phase of 180° is shifted to the left by ½ cycle.  However, note that the signal does not really exist before time 0.</a:t>
            </a:r>
            <a:endParaRPr b="0" i="0" sz="2200" u="none" cap="none" strike="noStrike">
              <a:solidFill>
                <a:schemeClr val="dk1"/>
              </a:solidFill>
              <a:latin typeface="Arial"/>
              <a:ea typeface="Arial"/>
              <a:cs typeface="Arial"/>
              <a:sym typeface="Arial"/>
            </a:endParaRPr>
          </a:p>
        </p:txBody>
      </p:sp>
      <p:sp>
        <p:nvSpPr>
          <p:cNvPr id="1285" name="Google Shape;1285;p10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86" name="Google Shape;1286;p10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87" name="Google Shape;1287;p10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1" name="Shape 1291"/>
        <p:cNvGrpSpPr/>
        <p:nvPr/>
      </p:nvGrpSpPr>
      <p:grpSpPr>
        <a:xfrm>
          <a:off x="0" y="0"/>
          <a:ext cx="0" cy="0"/>
          <a:chOff x="0" y="0"/>
          <a:chExt cx="0" cy="0"/>
        </a:xfrm>
      </p:grpSpPr>
      <p:sp>
        <p:nvSpPr>
          <p:cNvPr id="1292" name="Google Shape;1292;p106"/>
          <p:cNvSpPr txBox="1"/>
          <p:nvPr>
            <p:ph type="title"/>
          </p:nvPr>
        </p:nvSpPr>
        <p:spPr>
          <a:xfrm>
            <a:off x="688644" y="395985"/>
            <a:ext cx="177990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F487C"/>
              </a:buClr>
              <a:buSzPts val="2400"/>
              <a:buFont typeface="Arial"/>
              <a:buNone/>
            </a:pPr>
            <a:r>
              <a:rPr b="1" lang="en-US" sz="2400">
                <a:solidFill>
                  <a:srgbClr val="1F487C"/>
                </a:solidFill>
                <a:latin typeface="Arial"/>
                <a:ea typeface="Arial"/>
                <a:cs typeface="Arial"/>
                <a:sym typeface="Arial"/>
              </a:rPr>
              <a:t>Digital Signals</a:t>
            </a:r>
            <a:endParaRPr sz="2400">
              <a:latin typeface="Arial"/>
              <a:ea typeface="Arial"/>
              <a:cs typeface="Arial"/>
              <a:sym typeface="Arial"/>
            </a:endParaRPr>
          </a:p>
        </p:txBody>
      </p:sp>
      <p:sp>
        <p:nvSpPr>
          <p:cNvPr id="1293" name="Google Shape;1293;p106"/>
          <p:cNvSpPr txBox="1"/>
          <p:nvPr/>
        </p:nvSpPr>
        <p:spPr>
          <a:xfrm>
            <a:off x="154939" y="1108001"/>
            <a:ext cx="8613140" cy="3044190"/>
          </a:xfrm>
          <a:prstGeom prst="rect">
            <a:avLst/>
          </a:prstGeom>
          <a:noFill/>
          <a:ln>
            <a:noFill/>
          </a:ln>
        </p:spPr>
        <p:txBody>
          <a:bodyPr anchorCtr="0" anchor="t" bIns="0" lIns="0" spcFirstLastPara="1" rIns="0" wrap="square" tIns="17970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addition to being represented by an analog signal, information can</a:t>
            </a:r>
            <a:endParaRPr sz="2200">
              <a:solidFill>
                <a:schemeClr val="dk1"/>
              </a:solidFill>
              <a:latin typeface="Arial"/>
              <a:ea typeface="Arial"/>
              <a:cs typeface="Arial"/>
              <a:sym typeface="Arial"/>
            </a:endParaRPr>
          </a:p>
          <a:p>
            <a:pPr indent="0" lvl="0" marL="356870" marR="0" rtl="0" algn="l">
              <a:lnSpc>
                <a:spcPct val="100000"/>
              </a:lnSpc>
              <a:spcBef>
                <a:spcPts val="1320"/>
              </a:spcBef>
              <a:spcAft>
                <a:spcPts val="0"/>
              </a:spcAft>
              <a:buNone/>
            </a:pPr>
            <a:r>
              <a:rPr lang="en-US" sz="2200">
                <a:solidFill>
                  <a:schemeClr val="dk1"/>
                </a:solidFill>
                <a:latin typeface="Arial"/>
                <a:ea typeface="Arial"/>
                <a:cs typeface="Arial"/>
                <a:sym typeface="Arial"/>
              </a:rPr>
              <a:t>also be represented by a digital signal.</a:t>
            </a:r>
            <a:endParaRPr sz="2200">
              <a:solidFill>
                <a:schemeClr val="dk1"/>
              </a:solidFill>
              <a:latin typeface="Arial"/>
              <a:ea typeface="Arial"/>
              <a:cs typeface="Arial"/>
              <a:sym typeface="Arial"/>
            </a:endParaRPr>
          </a:p>
          <a:p>
            <a:pPr indent="-344805" lvl="0" marL="356870" marR="0" rtl="0" algn="l">
              <a:lnSpc>
                <a:spcPct val="100000"/>
              </a:lnSpc>
              <a:spcBef>
                <a:spcPts val="13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For example, 1 can be encoded as a positive voltage and a 0 as zero</a:t>
            </a:r>
            <a:endParaRPr sz="2200">
              <a:solidFill>
                <a:schemeClr val="dk1"/>
              </a:solidFill>
              <a:latin typeface="Arial"/>
              <a:ea typeface="Arial"/>
              <a:cs typeface="Arial"/>
              <a:sym typeface="Arial"/>
            </a:endParaRPr>
          </a:p>
          <a:p>
            <a:pPr indent="0" lvl="0" marL="356870" marR="0" rtl="0" algn="l">
              <a:lnSpc>
                <a:spcPct val="100000"/>
              </a:lnSpc>
              <a:spcBef>
                <a:spcPts val="1320"/>
              </a:spcBef>
              <a:spcAft>
                <a:spcPts val="0"/>
              </a:spcAft>
              <a:buNone/>
            </a:pPr>
            <a:r>
              <a:rPr lang="en-US" sz="2200">
                <a:solidFill>
                  <a:schemeClr val="dk1"/>
                </a:solidFill>
                <a:latin typeface="Arial"/>
                <a:ea typeface="Arial"/>
                <a:cs typeface="Arial"/>
                <a:sym typeface="Arial"/>
              </a:rPr>
              <a:t>voltage.</a:t>
            </a:r>
            <a:endParaRPr sz="2200">
              <a:solidFill>
                <a:schemeClr val="dk1"/>
              </a:solidFill>
              <a:latin typeface="Arial"/>
              <a:ea typeface="Arial"/>
              <a:cs typeface="Arial"/>
              <a:sym typeface="Arial"/>
            </a:endParaRPr>
          </a:p>
          <a:p>
            <a:pPr indent="-344805" lvl="0" marL="356870" marR="0" rtl="0" algn="l">
              <a:lnSpc>
                <a:spcPct val="100000"/>
              </a:lnSpc>
              <a:spcBef>
                <a:spcPts val="13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 digital signal can have more than two levels.	In this case, we can send</a:t>
            </a:r>
            <a:endParaRPr sz="2200">
              <a:solidFill>
                <a:schemeClr val="dk1"/>
              </a:solidFill>
              <a:latin typeface="Arial"/>
              <a:ea typeface="Arial"/>
              <a:cs typeface="Arial"/>
              <a:sym typeface="Arial"/>
            </a:endParaRPr>
          </a:p>
          <a:p>
            <a:pPr indent="0" lvl="0" marL="356870" marR="0" rtl="0" algn="l">
              <a:lnSpc>
                <a:spcPct val="100000"/>
              </a:lnSpc>
              <a:spcBef>
                <a:spcPts val="1325"/>
              </a:spcBef>
              <a:spcAft>
                <a:spcPts val="0"/>
              </a:spcAft>
              <a:buNone/>
            </a:pPr>
            <a:r>
              <a:rPr lang="en-US" sz="2200">
                <a:solidFill>
                  <a:schemeClr val="dk1"/>
                </a:solidFill>
                <a:latin typeface="Arial"/>
                <a:ea typeface="Arial"/>
                <a:cs typeface="Arial"/>
                <a:sym typeface="Arial"/>
              </a:rPr>
              <a:t>more than 1 bit for each level</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294" name="Google Shape;1294;p10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95" name="Google Shape;1295;p10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96" name="Google Shape;1296;p10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0" name="Shape 1300"/>
        <p:cNvGrpSpPr/>
        <p:nvPr/>
      </p:nvGrpSpPr>
      <p:grpSpPr>
        <a:xfrm>
          <a:off x="0" y="0"/>
          <a:ext cx="0" cy="0"/>
          <a:chOff x="0" y="0"/>
          <a:chExt cx="0" cy="0"/>
        </a:xfrm>
      </p:grpSpPr>
      <p:sp>
        <p:nvSpPr>
          <p:cNvPr id="1301" name="Google Shape;1301;p107"/>
          <p:cNvSpPr txBox="1"/>
          <p:nvPr>
            <p:ph type="title"/>
          </p:nvPr>
        </p:nvSpPr>
        <p:spPr>
          <a:xfrm>
            <a:off x="307340" y="243281"/>
            <a:ext cx="1550670" cy="362585"/>
          </a:xfrm>
          <a:prstGeom prst="rect">
            <a:avLst/>
          </a:prstGeom>
          <a:noFill/>
          <a:ln>
            <a:noFill/>
          </a:ln>
        </p:spPr>
        <p:txBody>
          <a:bodyPr anchorCtr="0" anchor="ctr" bIns="0" lIns="0" spcFirstLastPara="1" rIns="0" wrap="square" tIns="13950">
            <a:spAutoFit/>
          </a:bodyPr>
          <a:lstStyle/>
          <a:p>
            <a:pPr indent="0" lvl="0" marL="12700" rtl="0" algn="l">
              <a:lnSpc>
                <a:spcPct val="100000"/>
              </a:lnSpc>
              <a:spcBef>
                <a:spcPts val="0"/>
              </a:spcBef>
              <a:spcAft>
                <a:spcPts val="0"/>
              </a:spcAft>
              <a:buClr>
                <a:srgbClr val="00AFEF"/>
              </a:buClr>
              <a:buSzPts val="2200"/>
              <a:buFont typeface="Arial"/>
              <a:buNone/>
            </a:pPr>
            <a:r>
              <a:rPr b="1" lang="en-US" sz="2200">
                <a:solidFill>
                  <a:srgbClr val="00AFEF"/>
                </a:solidFill>
                <a:latin typeface="Arial"/>
                <a:ea typeface="Arial"/>
                <a:cs typeface="Arial"/>
                <a:sym typeface="Arial"/>
              </a:rPr>
              <a:t>8.Complexity</a:t>
            </a:r>
            <a:endParaRPr sz="2200">
              <a:latin typeface="Arial"/>
              <a:ea typeface="Arial"/>
              <a:cs typeface="Arial"/>
              <a:sym typeface="Arial"/>
            </a:endParaRPr>
          </a:p>
        </p:txBody>
      </p:sp>
      <p:sp>
        <p:nvSpPr>
          <p:cNvPr id="1302" name="Google Shape;1302;p107"/>
          <p:cNvSpPr txBox="1"/>
          <p:nvPr/>
        </p:nvSpPr>
        <p:spPr>
          <a:xfrm>
            <a:off x="307340" y="527888"/>
            <a:ext cx="8016240" cy="2287270"/>
          </a:xfrm>
          <a:prstGeom prst="rect">
            <a:avLst/>
          </a:prstGeom>
          <a:noFill/>
          <a:ln>
            <a:noFill/>
          </a:ln>
        </p:spPr>
        <p:txBody>
          <a:bodyPr anchorCtr="0" anchor="t" bIns="0" lIns="0" spcFirstLastPara="1" rIns="0" wrap="square" tIns="180325">
            <a:spAutoFit/>
          </a:bodyPr>
          <a:lstStyle/>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A complex scheme is more costly to implement than a simple one.</a:t>
            </a:r>
            <a:endParaRPr sz="2200">
              <a:solidFill>
                <a:schemeClr val="dk1"/>
              </a:solidFill>
              <a:latin typeface="Arial"/>
              <a:ea typeface="Arial"/>
              <a:cs typeface="Arial"/>
              <a:sym typeface="Arial"/>
            </a:endParaRPr>
          </a:p>
          <a:p>
            <a:pPr indent="-223519" lvl="0" marL="235584" marR="0" rtl="0" algn="l">
              <a:lnSpc>
                <a:spcPct val="100000"/>
              </a:lnSpc>
              <a:spcBef>
                <a:spcPts val="132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For example, a scheme that uses four signal levels is more difficult to</a:t>
            </a:r>
            <a:endParaRPr sz="2200">
              <a:solidFill>
                <a:schemeClr val="dk1"/>
              </a:solidFill>
              <a:latin typeface="Arial"/>
              <a:ea typeface="Arial"/>
              <a:cs typeface="Arial"/>
              <a:sym typeface="Arial"/>
            </a:endParaRPr>
          </a:p>
          <a:p>
            <a:pPr indent="0" lvl="0" marL="201930" marR="0" rtl="0" algn="l">
              <a:lnSpc>
                <a:spcPct val="100000"/>
              </a:lnSpc>
              <a:spcBef>
                <a:spcPts val="1320"/>
              </a:spcBef>
              <a:spcAft>
                <a:spcPts val="0"/>
              </a:spcAft>
              <a:buNone/>
            </a:pPr>
            <a:r>
              <a:rPr lang="en-US" sz="2200">
                <a:solidFill>
                  <a:schemeClr val="dk1"/>
                </a:solidFill>
                <a:latin typeface="Arial"/>
                <a:ea typeface="Arial"/>
                <a:cs typeface="Arial"/>
                <a:sym typeface="Arial"/>
              </a:rPr>
              <a:t>interpret than one that uses only two levels.</a:t>
            </a:r>
            <a:endParaRPr sz="22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26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b="1" lang="en-US" sz="2400">
                <a:solidFill>
                  <a:srgbClr val="FF0000"/>
                </a:solidFill>
                <a:latin typeface="Arial"/>
                <a:ea typeface="Arial"/>
                <a:cs typeface="Arial"/>
                <a:sym typeface="Arial"/>
              </a:rPr>
              <a:t>Line Coding Schemes</a:t>
            </a:r>
            <a:endParaRPr sz="2400">
              <a:solidFill>
                <a:schemeClr val="dk1"/>
              </a:solidFill>
              <a:latin typeface="Arial"/>
              <a:ea typeface="Arial"/>
              <a:cs typeface="Arial"/>
              <a:sym typeface="Arial"/>
            </a:endParaRPr>
          </a:p>
        </p:txBody>
      </p:sp>
      <p:sp>
        <p:nvSpPr>
          <p:cNvPr id="1303" name="Google Shape;1303;p107"/>
          <p:cNvSpPr/>
          <p:nvPr/>
        </p:nvSpPr>
        <p:spPr>
          <a:xfrm>
            <a:off x="627295" y="3402745"/>
            <a:ext cx="8262232" cy="255593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10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05" name="Google Shape;1305;p10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06" name="Google Shape;1306;p10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0" name="Shape 1310"/>
        <p:cNvGrpSpPr/>
        <p:nvPr/>
      </p:nvGrpSpPr>
      <p:grpSpPr>
        <a:xfrm>
          <a:off x="0" y="0"/>
          <a:ext cx="0" cy="0"/>
          <a:chOff x="0" y="0"/>
          <a:chExt cx="0" cy="0"/>
        </a:xfrm>
      </p:grpSpPr>
      <p:sp>
        <p:nvSpPr>
          <p:cNvPr id="1311" name="Google Shape;1311;p108"/>
          <p:cNvSpPr/>
          <p:nvPr/>
        </p:nvSpPr>
        <p:spPr>
          <a:xfrm>
            <a:off x="242891" y="3680459"/>
            <a:ext cx="8571850" cy="28355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108"/>
          <p:cNvSpPr txBox="1"/>
          <p:nvPr>
            <p:ph type="title"/>
          </p:nvPr>
        </p:nvSpPr>
        <p:spPr>
          <a:xfrm>
            <a:off x="154939" y="90881"/>
            <a:ext cx="217424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Unipolar Scheme</a:t>
            </a:r>
            <a:endParaRPr sz="2400">
              <a:latin typeface="Arial"/>
              <a:ea typeface="Arial"/>
              <a:cs typeface="Arial"/>
              <a:sym typeface="Arial"/>
            </a:endParaRPr>
          </a:p>
        </p:txBody>
      </p:sp>
      <p:sp>
        <p:nvSpPr>
          <p:cNvPr id="1313" name="Google Shape;1313;p108"/>
          <p:cNvSpPr txBox="1"/>
          <p:nvPr/>
        </p:nvSpPr>
        <p:spPr>
          <a:xfrm>
            <a:off x="154939" y="456945"/>
            <a:ext cx="7988300" cy="2741295"/>
          </a:xfrm>
          <a:prstGeom prst="rect">
            <a:avLst/>
          </a:prstGeom>
          <a:noFill/>
          <a:ln>
            <a:noFill/>
          </a:ln>
        </p:spPr>
        <p:txBody>
          <a:bodyPr anchorCtr="0" anchor="t" bIns="0" lIns="0" spcFirstLastPara="1" rIns="0" wrap="square" tIns="13325">
            <a:spAutoFit/>
          </a:bodyPr>
          <a:lstStyle/>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In a unipolar scheme, all the signal levels are on one side of the time</a:t>
            </a:r>
            <a:endParaRPr sz="2200">
              <a:solidFill>
                <a:schemeClr val="dk1"/>
              </a:solidFill>
              <a:latin typeface="Arial"/>
              <a:ea typeface="Arial"/>
              <a:cs typeface="Arial"/>
              <a:sym typeface="Arial"/>
            </a:endParaRPr>
          </a:p>
          <a:p>
            <a:pPr indent="0" lvl="0" marL="262255" marR="0" rtl="0" algn="l">
              <a:lnSpc>
                <a:spcPct val="119772"/>
              </a:lnSpc>
              <a:spcBef>
                <a:spcPts val="5"/>
              </a:spcBef>
              <a:spcAft>
                <a:spcPts val="0"/>
              </a:spcAft>
              <a:buNone/>
            </a:pPr>
            <a:r>
              <a:rPr lang="en-US" sz="2200">
                <a:solidFill>
                  <a:schemeClr val="dk1"/>
                </a:solidFill>
                <a:latin typeface="Arial"/>
                <a:ea typeface="Arial"/>
                <a:cs typeface="Arial"/>
                <a:sym typeface="Arial"/>
              </a:rPr>
              <a:t>axis</a:t>
            </a:r>
            <a:endParaRPr sz="2200">
              <a:solidFill>
                <a:schemeClr val="dk1"/>
              </a:solidFill>
              <a:latin typeface="Arial"/>
              <a:ea typeface="Arial"/>
              <a:cs typeface="Arial"/>
              <a:sym typeface="Arial"/>
            </a:endParaRPr>
          </a:p>
          <a:p>
            <a:pPr indent="0" lvl="0" marL="12700" marR="0" rtl="0" algn="just">
              <a:lnSpc>
                <a:spcPct val="119791"/>
              </a:lnSpc>
              <a:spcBef>
                <a:spcPts val="0"/>
              </a:spcBef>
              <a:spcAft>
                <a:spcPts val="0"/>
              </a:spcAft>
              <a:buNone/>
            </a:pPr>
            <a:r>
              <a:rPr b="1" lang="en-US" sz="2400">
                <a:solidFill>
                  <a:srgbClr val="00AFEF"/>
                </a:solidFill>
                <a:latin typeface="Arial"/>
                <a:ea typeface="Arial"/>
                <a:cs typeface="Arial"/>
                <a:sym typeface="Arial"/>
              </a:rPr>
              <a:t>NRZ (Non-Return-to-Zero)</a:t>
            </a:r>
            <a:endParaRPr sz="2400">
              <a:solidFill>
                <a:schemeClr val="dk1"/>
              </a:solidFill>
              <a:latin typeface="Arial"/>
              <a:ea typeface="Arial"/>
              <a:cs typeface="Arial"/>
              <a:sym typeface="Arial"/>
            </a:endParaRPr>
          </a:p>
          <a:p>
            <a:pPr indent="-236854" lvl="0" marL="236854" marR="311785" rtl="0" algn="just">
              <a:lnSpc>
                <a:spcPct val="100000"/>
              </a:lnSpc>
              <a:spcBef>
                <a:spcPts val="1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Traditionally, a unipolar scheme was designed as a </a:t>
            </a:r>
            <a:r>
              <a:rPr b="1" lang="en-US" sz="2200">
                <a:solidFill>
                  <a:schemeClr val="dk1"/>
                </a:solidFill>
                <a:latin typeface="Arial"/>
                <a:ea typeface="Arial"/>
                <a:cs typeface="Arial"/>
                <a:sym typeface="Arial"/>
              </a:rPr>
              <a:t>non-return-to-  zero (NRZ) scheme </a:t>
            </a:r>
            <a:r>
              <a:rPr lang="en-US" sz="2200">
                <a:solidFill>
                  <a:schemeClr val="dk1"/>
                </a:solidFill>
                <a:latin typeface="Arial"/>
                <a:ea typeface="Arial"/>
                <a:cs typeface="Arial"/>
                <a:sym typeface="Arial"/>
              </a:rPr>
              <a:t>in which the positive voltage defines bit 1 and  the zero voltage defines bit 0.</a:t>
            </a:r>
            <a:endParaRPr sz="2200">
              <a:solidFill>
                <a:schemeClr val="dk1"/>
              </a:solidFill>
              <a:latin typeface="Arial"/>
              <a:ea typeface="Arial"/>
              <a:cs typeface="Arial"/>
              <a:sym typeface="Arial"/>
            </a:endParaRPr>
          </a:p>
          <a:p>
            <a:pPr indent="-223519" lvl="0" marL="235584" marR="0" rtl="0" algn="just">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It is called NRZ because the signal does not return to zero at the</a:t>
            </a:r>
            <a:endParaRPr sz="2200">
              <a:solidFill>
                <a:schemeClr val="dk1"/>
              </a:solidFill>
              <a:latin typeface="Arial"/>
              <a:ea typeface="Arial"/>
              <a:cs typeface="Arial"/>
              <a:sym typeface="Arial"/>
            </a:endParaRPr>
          </a:p>
          <a:p>
            <a:pPr indent="0" lvl="0" marL="262255" marR="0" rtl="0" algn="just">
              <a:lnSpc>
                <a:spcPct val="100000"/>
              </a:lnSpc>
              <a:spcBef>
                <a:spcPts val="5"/>
              </a:spcBef>
              <a:spcAft>
                <a:spcPts val="0"/>
              </a:spcAft>
              <a:buNone/>
            </a:pPr>
            <a:r>
              <a:rPr lang="en-US" sz="2200">
                <a:solidFill>
                  <a:schemeClr val="dk1"/>
                </a:solidFill>
                <a:latin typeface="Arial"/>
                <a:ea typeface="Arial"/>
                <a:cs typeface="Arial"/>
                <a:sym typeface="Arial"/>
              </a:rPr>
              <a:t>middle of the bit.</a:t>
            </a:r>
            <a:endParaRPr sz="2200">
              <a:solidFill>
                <a:schemeClr val="dk1"/>
              </a:solidFill>
              <a:latin typeface="Arial"/>
              <a:ea typeface="Arial"/>
              <a:cs typeface="Arial"/>
              <a:sym typeface="Arial"/>
            </a:endParaRPr>
          </a:p>
        </p:txBody>
      </p:sp>
      <p:sp>
        <p:nvSpPr>
          <p:cNvPr id="1314" name="Google Shape;1314;p10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15" name="Google Shape;1315;p10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16" name="Google Shape;1316;p10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 name="Shape 175"/>
        <p:cNvGrpSpPr/>
        <p:nvPr/>
      </p:nvGrpSpPr>
      <p:grpSpPr>
        <a:xfrm>
          <a:off x="0" y="0"/>
          <a:ext cx="0" cy="0"/>
          <a:chOff x="0" y="0"/>
          <a:chExt cx="0" cy="0"/>
        </a:xfrm>
      </p:grpSpPr>
      <p:sp>
        <p:nvSpPr>
          <p:cNvPr id="176" name="Google Shape;176;p11"/>
          <p:cNvSpPr txBox="1"/>
          <p:nvPr/>
        </p:nvSpPr>
        <p:spPr>
          <a:xfrm>
            <a:off x="383540" y="52406"/>
            <a:ext cx="8191500" cy="6362065"/>
          </a:xfrm>
          <a:prstGeom prst="rect">
            <a:avLst/>
          </a:prstGeom>
          <a:noFill/>
          <a:ln>
            <a:noFill/>
          </a:ln>
        </p:spPr>
        <p:txBody>
          <a:bodyPr anchorCtr="0" anchor="t" bIns="0" lIns="0" spcFirstLastPara="1" rIns="0" wrap="square" tIns="12700">
            <a:spAutoFit/>
          </a:bodyPr>
          <a:lstStyle/>
          <a:p>
            <a:pPr indent="-250825" lvl="0" marL="262890" marR="145415" rtl="0" algn="just">
              <a:lnSpc>
                <a:spcPct val="1364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For example, Ann and Maria can buy the second layer machine from  two different manufacturers. As long as the two machines create the  same ciphertext from the same plaintext and vice versa, they do the  job.</a:t>
            </a:r>
            <a:endParaRPr sz="2200">
              <a:solidFill>
                <a:schemeClr val="dk1"/>
              </a:solidFill>
              <a:latin typeface="Arial"/>
              <a:ea typeface="Arial"/>
              <a:cs typeface="Arial"/>
              <a:sym typeface="Arial"/>
            </a:endParaRPr>
          </a:p>
          <a:p>
            <a:pPr indent="0" lvl="0" marL="12700" marR="0" rtl="0" algn="just">
              <a:lnSpc>
                <a:spcPct val="100000"/>
              </a:lnSpc>
              <a:spcBef>
                <a:spcPts val="1175"/>
              </a:spcBef>
              <a:spcAft>
                <a:spcPts val="0"/>
              </a:spcAft>
              <a:buNone/>
            </a:pPr>
            <a:r>
              <a:rPr b="1" lang="en-US" sz="2200">
                <a:solidFill>
                  <a:srgbClr val="4F81BC"/>
                </a:solidFill>
                <a:latin typeface="Arial"/>
                <a:ea typeface="Arial"/>
                <a:cs typeface="Arial"/>
                <a:sym typeface="Arial"/>
              </a:rPr>
              <a:t>Advantages of protocol layering</a:t>
            </a:r>
            <a:endParaRPr sz="2200">
              <a:solidFill>
                <a:schemeClr val="dk1"/>
              </a:solidFill>
              <a:latin typeface="Arial"/>
              <a:ea typeface="Arial"/>
              <a:cs typeface="Arial"/>
              <a:sym typeface="Arial"/>
            </a:endParaRPr>
          </a:p>
          <a:p>
            <a:pPr indent="-344805" lvl="0" marL="356870" marR="0" rtl="0" algn="just">
              <a:lnSpc>
                <a:spcPct val="100000"/>
              </a:lnSpc>
              <a:spcBef>
                <a:spcPts val="130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Allows to separate the services from the implementation.</a:t>
            </a:r>
            <a:endParaRPr sz="2200">
              <a:solidFill>
                <a:schemeClr val="dk1"/>
              </a:solidFill>
              <a:latin typeface="Arial"/>
              <a:ea typeface="Arial"/>
              <a:cs typeface="Arial"/>
              <a:sym typeface="Arial"/>
            </a:endParaRPr>
          </a:p>
          <a:p>
            <a:pPr indent="-189229" lvl="1" marL="607060" marR="508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Arial"/>
                <a:ea typeface="Arial"/>
                <a:cs typeface="Arial"/>
                <a:sym typeface="Arial"/>
              </a:rPr>
              <a:t>A layer needs to be able to receive a set of services from the lower  layer and to give the services to the upper layer; we don’t care  about how the layer is implemented.</a:t>
            </a:r>
            <a:endParaRPr b="0" i="0" sz="2200" u="none" cap="none" strike="noStrike">
              <a:solidFill>
                <a:schemeClr val="dk1"/>
              </a:solidFill>
              <a:latin typeface="Arial"/>
              <a:ea typeface="Arial"/>
              <a:cs typeface="Arial"/>
              <a:sym typeface="Arial"/>
            </a:endParaRPr>
          </a:p>
          <a:p>
            <a:pPr indent="-189229" lvl="1" marL="607060" marR="32384" rtl="0" algn="l">
              <a:lnSpc>
                <a:spcPct val="1501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Arial"/>
                <a:ea typeface="Arial"/>
                <a:cs typeface="Arial"/>
                <a:sym typeface="Arial"/>
              </a:rPr>
              <a:t>For example, Maria may decide not to buy the machine (robot) for  the first layer; she can do the job herself. As long as Maria can do  the tasks provided by the first layer, in both directions, the  communication system works.</a:t>
            </a:r>
            <a:endParaRPr b="0" i="0" sz="2200" u="none" cap="none" strike="noStrike">
              <a:solidFill>
                <a:schemeClr val="dk1"/>
              </a:solidFill>
              <a:latin typeface="Arial"/>
              <a:ea typeface="Arial"/>
              <a:cs typeface="Arial"/>
              <a:sym typeface="Arial"/>
            </a:endParaRPr>
          </a:p>
        </p:txBody>
      </p:sp>
      <p:sp>
        <p:nvSpPr>
          <p:cNvPr id="177" name="Google Shape;177;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8" name="Google Shape;178;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9" name="Google Shape;179;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0" name="Shape 1320"/>
        <p:cNvGrpSpPr/>
        <p:nvPr/>
      </p:nvGrpSpPr>
      <p:grpSpPr>
        <a:xfrm>
          <a:off x="0" y="0"/>
          <a:ext cx="0" cy="0"/>
          <a:chOff x="0" y="0"/>
          <a:chExt cx="0" cy="0"/>
        </a:xfrm>
      </p:grpSpPr>
      <p:sp>
        <p:nvSpPr>
          <p:cNvPr id="1321" name="Google Shape;1321;p109"/>
          <p:cNvSpPr txBox="1"/>
          <p:nvPr>
            <p:ph type="title"/>
          </p:nvPr>
        </p:nvSpPr>
        <p:spPr>
          <a:xfrm>
            <a:off x="612444" y="395985"/>
            <a:ext cx="1854200"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Polar Schemes</a:t>
            </a:r>
            <a:endParaRPr sz="2400">
              <a:latin typeface="Arial"/>
              <a:ea typeface="Arial"/>
              <a:cs typeface="Arial"/>
              <a:sym typeface="Arial"/>
            </a:endParaRPr>
          </a:p>
        </p:txBody>
      </p:sp>
      <p:sp>
        <p:nvSpPr>
          <p:cNvPr id="1322" name="Google Shape;1322;p109"/>
          <p:cNvSpPr txBox="1"/>
          <p:nvPr/>
        </p:nvSpPr>
        <p:spPr>
          <a:xfrm>
            <a:off x="612444" y="761822"/>
            <a:ext cx="7808595" cy="4082415"/>
          </a:xfrm>
          <a:prstGeom prst="rect">
            <a:avLst/>
          </a:prstGeom>
          <a:noFill/>
          <a:ln>
            <a:noFill/>
          </a:ln>
        </p:spPr>
        <p:txBody>
          <a:bodyPr anchorCtr="0" anchor="t" bIns="0" lIns="0" spcFirstLastPara="1" rIns="0" wrap="square" tIns="13950">
            <a:spAutoFit/>
          </a:bodyPr>
          <a:lstStyle/>
          <a:p>
            <a:pPr indent="-224154" lvl="0" marL="236220"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In polar schemes, the voltages are on both sides of the time axis.</a:t>
            </a:r>
            <a:endParaRPr sz="2200">
              <a:solidFill>
                <a:schemeClr val="dk1"/>
              </a:solidFill>
              <a:latin typeface="Arial"/>
              <a:ea typeface="Arial"/>
              <a:cs typeface="Arial"/>
              <a:sym typeface="Arial"/>
            </a:endParaRPr>
          </a:p>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For example, the voltage level for 0 can be positive and the voltage</a:t>
            </a:r>
            <a:endParaRPr sz="2200">
              <a:solidFill>
                <a:schemeClr val="dk1"/>
              </a:solidFill>
              <a:latin typeface="Arial"/>
              <a:ea typeface="Arial"/>
              <a:cs typeface="Arial"/>
              <a:sym typeface="Arial"/>
            </a:endParaRPr>
          </a:p>
          <a:p>
            <a:pPr indent="0" lvl="0" marL="0" marR="4506595" rtl="0" algn="r">
              <a:lnSpc>
                <a:spcPct val="119772"/>
              </a:lnSpc>
              <a:spcBef>
                <a:spcPts val="0"/>
              </a:spcBef>
              <a:spcAft>
                <a:spcPts val="0"/>
              </a:spcAft>
              <a:buNone/>
            </a:pPr>
            <a:r>
              <a:rPr lang="en-US" sz="2200">
                <a:solidFill>
                  <a:schemeClr val="dk1"/>
                </a:solidFill>
                <a:latin typeface="Arial"/>
                <a:ea typeface="Arial"/>
                <a:cs typeface="Arial"/>
                <a:sym typeface="Arial"/>
              </a:rPr>
              <a:t>level for 1 can be negative.</a:t>
            </a:r>
            <a:endParaRPr sz="2200">
              <a:solidFill>
                <a:schemeClr val="dk1"/>
              </a:solidFill>
              <a:latin typeface="Arial"/>
              <a:ea typeface="Arial"/>
              <a:cs typeface="Arial"/>
              <a:sym typeface="Arial"/>
            </a:endParaRPr>
          </a:p>
          <a:p>
            <a:pPr indent="0" lvl="0" marL="0" marR="4516755" rtl="0" algn="r">
              <a:lnSpc>
                <a:spcPct val="119791"/>
              </a:lnSpc>
              <a:spcBef>
                <a:spcPts val="0"/>
              </a:spcBef>
              <a:spcAft>
                <a:spcPts val="0"/>
              </a:spcAft>
              <a:buNone/>
            </a:pPr>
            <a:r>
              <a:rPr b="1" lang="en-US" sz="2400">
                <a:solidFill>
                  <a:srgbClr val="00AFEF"/>
                </a:solidFill>
                <a:latin typeface="Arial"/>
                <a:ea typeface="Arial"/>
                <a:cs typeface="Arial"/>
                <a:sym typeface="Arial"/>
              </a:rPr>
              <a:t>Non-Return-to-Zero (NRZ)</a:t>
            </a:r>
            <a:endParaRPr sz="2400">
              <a:solidFill>
                <a:schemeClr val="dk1"/>
              </a:solidFill>
              <a:latin typeface="Arial"/>
              <a:ea typeface="Arial"/>
              <a:cs typeface="Arial"/>
              <a:sym typeface="Arial"/>
            </a:endParaRPr>
          </a:p>
          <a:p>
            <a:pPr indent="-224154" lvl="0" marL="236220" marR="0" rtl="0" algn="l">
              <a:lnSpc>
                <a:spcPct val="100000"/>
              </a:lnSpc>
              <a:spcBef>
                <a:spcPts val="1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In polar NRZ encoding, we use two levels of voltage amplitude.</a:t>
            </a:r>
            <a:endParaRPr sz="2200">
              <a:solidFill>
                <a:schemeClr val="dk1"/>
              </a:solidFill>
              <a:latin typeface="Arial"/>
              <a:ea typeface="Arial"/>
              <a:cs typeface="Arial"/>
              <a:sym typeface="Arial"/>
            </a:endParaRPr>
          </a:p>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We can have two versions of polar NRZ:</a:t>
            </a:r>
            <a:endParaRPr sz="2200">
              <a:solidFill>
                <a:schemeClr val="dk1"/>
              </a:solidFill>
              <a:latin typeface="Arial"/>
              <a:ea typeface="Arial"/>
              <a:cs typeface="Arial"/>
              <a:sym typeface="Arial"/>
            </a:endParaRPr>
          </a:p>
          <a:p>
            <a:pPr indent="-226059" lvl="1" marL="4635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NRZ-L (NRZ-Level): the level of the voltage determines the value</a:t>
            </a:r>
            <a:endParaRPr b="0" i="0" sz="2200" u="none" cap="none" strike="noStrike">
              <a:solidFill>
                <a:schemeClr val="dk1"/>
              </a:solidFill>
              <a:latin typeface="Arial"/>
              <a:ea typeface="Arial"/>
              <a:cs typeface="Arial"/>
              <a:sym typeface="Arial"/>
            </a:endParaRPr>
          </a:p>
          <a:p>
            <a:pPr indent="0" lvl="0" marL="2494280" marR="0" rtl="0" algn="l">
              <a:lnSpc>
                <a:spcPct val="100000"/>
              </a:lnSpc>
              <a:spcBef>
                <a:spcPts val="5"/>
              </a:spcBef>
              <a:spcAft>
                <a:spcPts val="0"/>
              </a:spcAft>
              <a:buNone/>
            </a:pPr>
            <a:r>
              <a:rPr lang="en-US" sz="2200">
                <a:solidFill>
                  <a:schemeClr val="dk1"/>
                </a:solidFill>
                <a:latin typeface="Arial"/>
                <a:ea typeface="Arial"/>
                <a:cs typeface="Arial"/>
                <a:sym typeface="Arial"/>
              </a:rPr>
              <a:t>of the bit</a:t>
            </a:r>
            <a:endParaRPr sz="2200">
              <a:solidFill>
                <a:schemeClr val="dk1"/>
              </a:solidFill>
              <a:latin typeface="Arial"/>
              <a:ea typeface="Arial"/>
              <a:cs typeface="Arial"/>
              <a:sym typeface="Arial"/>
            </a:endParaRPr>
          </a:p>
          <a:p>
            <a:pPr indent="-222884" lvl="1" marL="460375"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NRZ-I (NRZ-Invert):the change or lack of change in the level of</a:t>
            </a:r>
            <a:endParaRPr b="0" i="0" sz="2200" u="none" cap="none" strike="noStrike">
              <a:solidFill>
                <a:schemeClr val="dk1"/>
              </a:solidFill>
              <a:latin typeface="Arial"/>
              <a:ea typeface="Arial"/>
              <a:cs typeface="Arial"/>
              <a:sym typeface="Arial"/>
            </a:endParaRPr>
          </a:p>
          <a:p>
            <a:pPr indent="0" lvl="0" marL="2457450" marR="320675" rtl="0" algn="l">
              <a:lnSpc>
                <a:spcPct val="100000"/>
              </a:lnSpc>
              <a:spcBef>
                <a:spcPts val="0"/>
              </a:spcBef>
              <a:spcAft>
                <a:spcPts val="0"/>
              </a:spcAft>
              <a:buNone/>
            </a:pPr>
            <a:r>
              <a:rPr lang="en-US" sz="2200">
                <a:solidFill>
                  <a:schemeClr val="dk1"/>
                </a:solidFill>
                <a:latin typeface="Arial"/>
                <a:ea typeface="Arial"/>
                <a:cs typeface="Arial"/>
                <a:sym typeface="Arial"/>
              </a:rPr>
              <a:t>the voltage determines the value of the bit.  If there is no change, the bit is 0; if there is a  change, the bit is 1.</a:t>
            </a:r>
            <a:endParaRPr sz="2200">
              <a:solidFill>
                <a:schemeClr val="dk1"/>
              </a:solidFill>
              <a:latin typeface="Arial"/>
              <a:ea typeface="Arial"/>
              <a:cs typeface="Arial"/>
              <a:sym typeface="Arial"/>
            </a:endParaRPr>
          </a:p>
        </p:txBody>
      </p:sp>
      <p:sp>
        <p:nvSpPr>
          <p:cNvPr id="1323" name="Google Shape;1323;p10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24" name="Google Shape;1324;p10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25" name="Google Shape;1325;p10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9" name="Shape 1329"/>
        <p:cNvGrpSpPr/>
        <p:nvPr/>
      </p:nvGrpSpPr>
      <p:grpSpPr>
        <a:xfrm>
          <a:off x="0" y="0"/>
          <a:ext cx="0" cy="0"/>
          <a:chOff x="0" y="0"/>
          <a:chExt cx="0" cy="0"/>
        </a:xfrm>
      </p:grpSpPr>
      <p:sp>
        <p:nvSpPr>
          <p:cNvPr id="1330" name="Google Shape;1330;p110"/>
          <p:cNvSpPr/>
          <p:nvPr/>
        </p:nvSpPr>
        <p:spPr>
          <a:xfrm>
            <a:off x="398857" y="546898"/>
            <a:ext cx="8297935" cy="45624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1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32" name="Google Shape;1332;p1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33" name="Google Shape;1333;p1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7" name="Shape 1337"/>
        <p:cNvGrpSpPr/>
        <p:nvPr/>
      </p:nvGrpSpPr>
      <p:grpSpPr>
        <a:xfrm>
          <a:off x="0" y="0"/>
          <a:ext cx="0" cy="0"/>
          <a:chOff x="0" y="0"/>
          <a:chExt cx="0" cy="0"/>
        </a:xfrm>
      </p:grpSpPr>
      <p:sp>
        <p:nvSpPr>
          <p:cNvPr id="1338" name="Google Shape;1338;p111"/>
          <p:cNvSpPr txBox="1"/>
          <p:nvPr>
            <p:ph type="title"/>
          </p:nvPr>
        </p:nvSpPr>
        <p:spPr>
          <a:xfrm>
            <a:off x="154939" y="472185"/>
            <a:ext cx="2473960"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EF"/>
              </a:buClr>
              <a:buSzPts val="2400"/>
              <a:buFont typeface="Arial"/>
              <a:buNone/>
            </a:pPr>
            <a:r>
              <a:rPr b="1" lang="en-US" sz="2400">
                <a:solidFill>
                  <a:srgbClr val="00AFEF"/>
                </a:solidFill>
                <a:latin typeface="Arial"/>
                <a:ea typeface="Arial"/>
                <a:cs typeface="Arial"/>
                <a:sym typeface="Arial"/>
              </a:rPr>
              <a:t>Return-to-Zero (RZ)</a:t>
            </a:r>
            <a:endParaRPr sz="2400">
              <a:latin typeface="Arial"/>
              <a:ea typeface="Arial"/>
              <a:cs typeface="Arial"/>
              <a:sym typeface="Arial"/>
            </a:endParaRPr>
          </a:p>
        </p:txBody>
      </p:sp>
      <p:sp>
        <p:nvSpPr>
          <p:cNvPr id="1339" name="Google Shape;1339;p111"/>
          <p:cNvSpPr txBox="1"/>
          <p:nvPr/>
        </p:nvSpPr>
        <p:spPr>
          <a:xfrm>
            <a:off x="154939" y="838022"/>
            <a:ext cx="7255509" cy="697865"/>
          </a:xfrm>
          <a:prstGeom prst="rect">
            <a:avLst/>
          </a:prstGeom>
          <a:noFill/>
          <a:ln>
            <a:noFill/>
          </a:ln>
        </p:spPr>
        <p:txBody>
          <a:bodyPr anchorCtr="0" anchor="t" bIns="0" lIns="0" spcFirstLastPara="1" rIns="0" wrap="square" tIns="1395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Uses three values: positive, negative, and zero.</a:t>
            </a:r>
            <a:endParaRPr sz="2200">
              <a:solidFill>
                <a:schemeClr val="dk1"/>
              </a:solidFill>
              <a:latin typeface="Arial"/>
              <a:ea typeface="Arial"/>
              <a:cs typeface="Arial"/>
              <a:sym typeface="Arial"/>
            </a:endParaRPr>
          </a:p>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RZ, the signal changes not between bits but during the bit.</a:t>
            </a:r>
            <a:endParaRPr sz="2200">
              <a:solidFill>
                <a:schemeClr val="dk1"/>
              </a:solidFill>
              <a:latin typeface="Arial"/>
              <a:ea typeface="Arial"/>
              <a:cs typeface="Arial"/>
              <a:sym typeface="Arial"/>
            </a:endParaRPr>
          </a:p>
        </p:txBody>
      </p:sp>
      <p:sp>
        <p:nvSpPr>
          <p:cNvPr id="1340" name="Google Shape;1340;p111"/>
          <p:cNvSpPr txBox="1"/>
          <p:nvPr/>
        </p:nvSpPr>
        <p:spPr>
          <a:xfrm>
            <a:off x="154939" y="5198745"/>
            <a:ext cx="8266430" cy="697230"/>
          </a:xfrm>
          <a:prstGeom prst="rect">
            <a:avLst/>
          </a:prstGeom>
          <a:noFill/>
          <a:ln>
            <a:noFill/>
          </a:ln>
        </p:spPr>
        <p:txBody>
          <a:bodyPr anchorCtr="0" anchor="t" bIns="0" lIns="0" spcFirstLastPara="1" rIns="0" wrap="square" tIns="13325">
            <a:spAutoFit/>
          </a:bodyPr>
          <a:lstStyle/>
          <a:p>
            <a:pPr indent="-344805" lvl="0" marL="356870" marR="508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As shown in the figure the signal goes to 0 in the middle of each bit. It  remains there until the beginning of the next bit.</a:t>
            </a:r>
            <a:endParaRPr sz="2200">
              <a:solidFill>
                <a:schemeClr val="dk1"/>
              </a:solidFill>
              <a:latin typeface="Arial"/>
              <a:ea typeface="Arial"/>
              <a:cs typeface="Arial"/>
              <a:sym typeface="Arial"/>
            </a:endParaRPr>
          </a:p>
        </p:txBody>
      </p:sp>
      <p:sp>
        <p:nvSpPr>
          <p:cNvPr id="1341" name="Google Shape;1341;p111"/>
          <p:cNvSpPr/>
          <p:nvPr/>
        </p:nvSpPr>
        <p:spPr>
          <a:xfrm>
            <a:off x="355522" y="1828800"/>
            <a:ext cx="8162491" cy="29607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1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43" name="Google Shape;1343;p1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44" name="Google Shape;1344;p1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8" name="Shape 1348"/>
        <p:cNvGrpSpPr/>
        <p:nvPr/>
      </p:nvGrpSpPr>
      <p:grpSpPr>
        <a:xfrm>
          <a:off x="0" y="0"/>
          <a:ext cx="0" cy="0"/>
          <a:chOff x="0" y="0"/>
          <a:chExt cx="0" cy="0"/>
        </a:xfrm>
      </p:grpSpPr>
      <p:sp>
        <p:nvSpPr>
          <p:cNvPr id="1349" name="Google Shape;1349;p112"/>
          <p:cNvSpPr txBox="1"/>
          <p:nvPr/>
        </p:nvSpPr>
        <p:spPr>
          <a:xfrm>
            <a:off x="536244" y="369771"/>
            <a:ext cx="8155940" cy="4495800"/>
          </a:xfrm>
          <a:prstGeom prst="rect">
            <a:avLst/>
          </a:prstGeom>
          <a:noFill/>
          <a:ln>
            <a:noFill/>
          </a:ln>
        </p:spPr>
        <p:txBody>
          <a:bodyPr anchorCtr="0" anchor="t" bIns="0" lIns="0" spcFirstLastPara="1" rIns="0" wrap="square" tIns="82550">
            <a:spAutoFit/>
          </a:bodyPr>
          <a:lstStyle/>
          <a:p>
            <a:pPr indent="0" lvl="0" marL="12700" marR="0" rtl="0" algn="just">
              <a:lnSpc>
                <a:spcPct val="100000"/>
              </a:lnSpc>
              <a:spcBef>
                <a:spcPts val="0"/>
              </a:spcBef>
              <a:spcAft>
                <a:spcPts val="0"/>
              </a:spcAft>
              <a:buNone/>
            </a:pPr>
            <a:r>
              <a:rPr b="1" lang="en-US" sz="2200">
                <a:solidFill>
                  <a:srgbClr val="00AFEF"/>
                </a:solidFill>
                <a:latin typeface="Arial"/>
                <a:ea typeface="Arial"/>
                <a:cs typeface="Arial"/>
                <a:sym typeface="Arial"/>
              </a:rPr>
              <a:t>Biphase: Manchester and Differential Manchester</a:t>
            </a:r>
            <a:endParaRPr sz="2200">
              <a:solidFill>
                <a:schemeClr val="dk1"/>
              </a:solidFill>
              <a:latin typeface="Arial"/>
              <a:ea typeface="Arial"/>
              <a:cs typeface="Arial"/>
              <a:sym typeface="Arial"/>
            </a:endParaRPr>
          </a:p>
          <a:p>
            <a:pPr indent="-344805" lvl="0" marL="356870" marR="0" rtl="0" algn="just">
              <a:lnSpc>
                <a:spcPct val="100000"/>
              </a:lnSpc>
              <a:spcBef>
                <a:spcPts val="55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idea of RZ (transition at the middle of the bit) and the idea of</a:t>
            </a:r>
            <a:endParaRPr sz="2200">
              <a:solidFill>
                <a:schemeClr val="dk1"/>
              </a:solidFill>
              <a:latin typeface="Arial"/>
              <a:ea typeface="Arial"/>
              <a:cs typeface="Arial"/>
              <a:sym typeface="Arial"/>
            </a:endParaRPr>
          </a:p>
          <a:p>
            <a:pPr indent="0" lvl="0" marL="356870" marR="0" rtl="0" algn="just">
              <a:lnSpc>
                <a:spcPct val="100000"/>
              </a:lnSpc>
              <a:spcBef>
                <a:spcPts val="575"/>
              </a:spcBef>
              <a:spcAft>
                <a:spcPts val="0"/>
              </a:spcAft>
              <a:buNone/>
            </a:pPr>
            <a:r>
              <a:rPr lang="en-US" sz="2200">
                <a:solidFill>
                  <a:schemeClr val="dk1"/>
                </a:solidFill>
                <a:latin typeface="Arial"/>
                <a:ea typeface="Arial"/>
                <a:cs typeface="Arial"/>
                <a:sym typeface="Arial"/>
              </a:rPr>
              <a:t>NRZ-L are combined into the </a:t>
            </a:r>
            <a:r>
              <a:rPr b="1" lang="en-US" sz="2200">
                <a:solidFill>
                  <a:schemeClr val="dk1"/>
                </a:solidFill>
                <a:latin typeface="Arial"/>
                <a:ea typeface="Arial"/>
                <a:cs typeface="Arial"/>
                <a:sym typeface="Arial"/>
              </a:rPr>
              <a:t>Manchester </a:t>
            </a:r>
            <a:r>
              <a:rPr lang="en-US" sz="2200">
                <a:solidFill>
                  <a:schemeClr val="dk1"/>
                </a:solidFill>
                <a:latin typeface="Arial"/>
                <a:ea typeface="Arial"/>
                <a:cs typeface="Arial"/>
                <a:sym typeface="Arial"/>
              </a:rPr>
              <a:t>scheme.</a:t>
            </a:r>
            <a:endParaRPr sz="2200">
              <a:solidFill>
                <a:schemeClr val="dk1"/>
              </a:solidFill>
              <a:latin typeface="Arial"/>
              <a:ea typeface="Arial"/>
              <a:cs typeface="Arial"/>
              <a:sym typeface="Arial"/>
            </a:endParaRPr>
          </a:p>
          <a:p>
            <a:pPr indent="-344805" lvl="0" marL="356870" marR="0" rtl="0" algn="just">
              <a:lnSpc>
                <a:spcPct val="100000"/>
              </a:lnSpc>
              <a:spcBef>
                <a:spcPts val="55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Manchester encoding, the duration of the bit is divided into two</a:t>
            </a:r>
            <a:endParaRPr sz="2200">
              <a:solidFill>
                <a:schemeClr val="dk1"/>
              </a:solidFill>
              <a:latin typeface="Arial"/>
              <a:ea typeface="Arial"/>
              <a:cs typeface="Arial"/>
              <a:sym typeface="Arial"/>
            </a:endParaRPr>
          </a:p>
          <a:p>
            <a:pPr indent="0" lvl="0" marL="356870" marR="5080" rtl="0" algn="just">
              <a:lnSpc>
                <a:spcPct val="146363"/>
              </a:lnSpc>
              <a:spcBef>
                <a:spcPts val="175"/>
              </a:spcBef>
              <a:spcAft>
                <a:spcPts val="0"/>
              </a:spcAft>
              <a:buNone/>
            </a:pPr>
            <a:r>
              <a:rPr lang="en-US" sz="2200">
                <a:solidFill>
                  <a:schemeClr val="dk1"/>
                </a:solidFill>
                <a:latin typeface="Arial"/>
                <a:ea typeface="Arial"/>
                <a:cs typeface="Arial"/>
                <a:sym typeface="Arial"/>
              </a:rPr>
              <a:t>halves. The voltage remains at one level during the first half and  moves to the other level in the second half. The transition at the</a:t>
            </a:r>
            <a:endParaRPr sz="2200">
              <a:solidFill>
                <a:schemeClr val="dk1"/>
              </a:solidFill>
              <a:latin typeface="Arial"/>
              <a:ea typeface="Arial"/>
              <a:cs typeface="Arial"/>
              <a:sym typeface="Arial"/>
            </a:endParaRPr>
          </a:p>
          <a:p>
            <a:pPr indent="0" lvl="0" marL="356870" marR="0" rtl="0" algn="just">
              <a:lnSpc>
                <a:spcPct val="100000"/>
              </a:lnSpc>
              <a:spcBef>
                <a:spcPts val="350"/>
              </a:spcBef>
              <a:spcAft>
                <a:spcPts val="0"/>
              </a:spcAft>
              <a:buNone/>
            </a:pPr>
            <a:r>
              <a:rPr lang="en-US" sz="2200">
                <a:solidFill>
                  <a:schemeClr val="dk1"/>
                </a:solidFill>
                <a:latin typeface="Arial"/>
                <a:ea typeface="Arial"/>
                <a:cs typeface="Arial"/>
                <a:sym typeface="Arial"/>
              </a:rPr>
              <a:t>middle of the bit provides synchronization.</a:t>
            </a:r>
            <a:endParaRPr sz="2200">
              <a:solidFill>
                <a:schemeClr val="dk1"/>
              </a:solidFill>
              <a:latin typeface="Arial"/>
              <a:ea typeface="Arial"/>
              <a:cs typeface="Arial"/>
              <a:sym typeface="Arial"/>
            </a:endParaRPr>
          </a:p>
          <a:p>
            <a:pPr indent="-344805" lvl="0" marL="356870" marR="0" rtl="0" algn="just">
              <a:lnSpc>
                <a:spcPct val="100000"/>
              </a:lnSpc>
              <a:spcBef>
                <a:spcPts val="55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Differential Manchester, </a:t>
            </a:r>
            <a:r>
              <a:rPr lang="en-US" sz="2200">
                <a:solidFill>
                  <a:schemeClr val="dk1"/>
                </a:solidFill>
                <a:latin typeface="Arial"/>
                <a:ea typeface="Arial"/>
                <a:cs typeface="Arial"/>
                <a:sym typeface="Arial"/>
              </a:rPr>
              <a:t>on the other hand, combines the ideas of</a:t>
            </a:r>
            <a:endParaRPr sz="2200">
              <a:solidFill>
                <a:schemeClr val="dk1"/>
              </a:solidFill>
              <a:latin typeface="Arial"/>
              <a:ea typeface="Arial"/>
              <a:cs typeface="Arial"/>
              <a:sym typeface="Arial"/>
            </a:endParaRPr>
          </a:p>
          <a:p>
            <a:pPr indent="0" lvl="0" marL="356870" marR="7620" rtl="0" algn="just">
              <a:lnSpc>
                <a:spcPct val="121000"/>
              </a:lnSpc>
              <a:spcBef>
                <a:spcPts val="25"/>
              </a:spcBef>
              <a:spcAft>
                <a:spcPts val="0"/>
              </a:spcAft>
              <a:buNone/>
            </a:pPr>
            <a:r>
              <a:rPr lang="en-US" sz="2200">
                <a:solidFill>
                  <a:schemeClr val="dk1"/>
                </a:solidFill>
                <a:latin typeface="Arial"/>
                <a:ea typeface="Arial"/>
                <a:cs typeface="Arial"/>
                <a:sym typeface="Arial"/>
              </a:rPr>
              <a:t>RZ and NRZ-I. There is always a transition at the middle of the bit,  but the bit values are determined at the beginning of the bit. If the  next bit is 0, there is a transition; if the next bit is 1,</a:t>
            </a:r>
            <a:endParaRPr sz="2200">
              <a:solidFill>
                <a:schemeClr val="dk1"/>
              </a:solidFill>
              <a:latin typeface="Arial"/>
              <a:ea typeface="Arial"/>
              <a:cs typeface="Arial"/>
              <a:sym typeface="Arial"/>
            </a:endParaRPr>
          </a:p>
        </p:txBody>
      </p:sp>
      <p:sp>
        <p:nvSpPr>
          <p:cNvPr id="1350" name="Google Shape;1350;p1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51" name="Google Shape;1351;p1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52" name="Google Shape;1352;p1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6" name="Shape 1356"/>
        <p:cNvGrpSpPr/>
        <p:nvPr/>
      </p:nvGrpSpPr>
      <p:grpSpPr>
        <a:xfrm>
          <a:off x="0" y="0"/>
          <a:ext cx="0" cy="0"/>
          <a:chOff x="0" y="0"/>
          <a:chExt cx="0" cy="0"/>
        </a:xfrm>
      </p:grpSpPr>
      <p:sp>
        <p:nvSpPr>
          <p:cNvPr id="1357" name="Google Shape;1357;p113"/>
          <p:cNvSpPr/>
          <p:nvPr/>
        </p:nvSpPr>
        <p:spPr>
          <a:xfrm>
            <a:off x="290597" y="593968"/>
            <a:ext cx="8359101" cy="48947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1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59" name="Google Shape;1359;p1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60" name="Google Shape;1360;p1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4" name="Shape 1364"/>
        <p:cNvGrpSpPr/>
        <p:nvPr/>
      </p:nvGrpSpPr>
      <p:grpSpPr>
        <a:xfrm>
          <a:off x="0" y="0"/>
          <a:ext cx="0" cy="0"/>
          <a:chOff x="0" y="0"/>
          <a:chExt cx="0" cy="0"/>
        </a:xfrm>
      </p:grpSpPr>
      <p:sp>
        <p:nvSpPr>
          <p:cNvPr id="1365" name="Google Shape;1365;p114"/>
          <p:cNvSpPr txBox="1"/>
          <p:nvPr>
            <p:ph type="title"/>
          </p:nvPr>
        </p:nvSpPr>
        <p:spPr>
          <a:xfrm>
            <a:off x="460044" y="397509"/>
            <a:ext cx="2106930"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EF"/>
              </a:buClr>
              <a:buSzPts val="2400"/>
              <a:buFont typeface="Arial"/>
              <a:buNone/>
            </a:pPr>
            <a:r>
              <a:rPr b="1" lang="en-US" sz="2400">
                <a:solidFill>
                  <a:srgbClr val="00AFEF"/>
                </a:solidFill>
                <a:latin typeface="Arial"/>
                <a:ea typeface="Arial"/>
                <a:cs typeface="Arial"/>
                <a:sym typeface="Arial"/>
              </a:rPr>
              <a:t>Bipolar Schemes</a:t>
            </a:r>
            <a:endParaRPr sz="2400">
              <a:latin typeface="Arial"/>
              <a:ea typeface="Arial"/>
              <a:cs typeface="Arial"/>
              <a:sym typeface="Arial"/>
            </a:endParaRPr>
          </a:p>
        </p:txBody>
      </p:sp>
      <p:sp>
        <p:nvSpPr>
          <p:cNvPr id="1366" name="Google Shape;1366;p114"/>
          <p:cNvSpPr txBox="1"/>
          <p:nvPr/>
        </p:nvSpPr>
        <p:spPr>
          <a:xfrm>
            <a:off x="460044" y="737119"/>
            <a:ext cx="8106409" cy="5715635"/>
          </a:xfrm>
          <a:prstGeom prst="rect">
            <a:avLst/>
          </a:prstGeom>
          <a:noFill/>
          <a:ln>
            <a:noFill/>
          </a:ln>
        </p:spPr>
        <p:txBody>
          <a:bodyPr anchorCtr="0" anchor="t" bIns="0" lIns="0" spcFirstLastPara="1" rIns="0" wrap="square" tIns="82550">
            <a:spAutoFit/>
          </a:bodyPr>
          <a:lstStyle/>
          <a:p>
            <a:pPr indent="-287019" lvl="0" marL="299085" marR="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a:t>
            </a:r>
            <a:r>
              <a:rPr b="1" lang="en-US" sz="2200">
                <a:solidFill>
                  <a:schemeClr val="dk1"/>
                </a:solidFill>
                <a:latin typeface="Arial"/>
                <a:ea typeface="Arial"/>
                <a:cs typeface="Arial"/>
                <a:sym typeface="Arial"/>
              </a:rPr>
              <a:t>bipolar </a:t>
            </a:r>
            <a:r>
              <a:rPr lang="en-US" sz="2200">
                <a:solidFill>
                  <a:schemeClr val="dk1"/>
                </a:solidFill>
                <a:latin typeface="Arial"/>
                <a:ea typeface="Arial"/>
                <a:cs typeface="Arial"/>
                <a:sym typeface="Arial"/>
              </a:rPr>
              <a:t>encoding (sometimes called </a:t>
            </a:r>
            <a:r>
              <a:rPr b="1" i="1" lang="en-US" sz="2200">
                <a:solidFill>
                  <a:schemeClr val="dk1"/>
                </a:solidFill>
                <a:latin typeface="Arial"/>
                <a:ea typeface="Arial"/>
                <a:cs typeface="Arial"/>
                <a:sym typeface="Arial"/>
              </a:rPr>
              <a:t>multilevel binary</a:t>
            </a:r>
            <a:r>
              <a:rPr lang="en-US" sz="2200">
                <a:solidFill>
                  <a:schemeClr val="dk1"/>
                </a:solidFill>
                <a:latin typeface="Arial"/>
                <a:ea typeface="Arial"/>
                <a:cs typeface="Arial"/>
                <a:sym typeface="Arial"/>
              </a:rPr>
              <a:t>), there are</a:t>
            </a:r>
            <a:endParaRPr sz="2200">
              <a:solidFill>
                <a:schemeClr val="dk1"/>
              </a:solidFill>
              <a:latin typeface="Arial"/>
              <a:ea typeface="Arial"/>
              <a:cs typeface="Arial"/>
              <a:sym typeface="Arial"/>
            </a:endParaRPr>
          </a:p>
          <a:p>
            <a:pPr indent="0" lvl="0" marL="299085" marR="0" rtl="0" algn="just">
              <a:lnSpc>
                <a:spcPct val="100000"/>
              </a:lnSpc>
              <a:spcBef>
                <a:spcPts val="555"/>
              </a:spcBef>
              <a:spcAft>
                <a:spcPts val="0"/>
              </a:spcAft>
              <a:buNone/>
            </a:pPr>
            <a:r>
              <a:rPr lang="en-US" sz="2200">
                <a:solidFill>
                  <a:schemeClr val="dk1"/>
                </a:solidFill>
                <a:latin typeface="Arial"/>
                <a:ea typeface="Arial"/>
                <a:cs typeface="Arial"/>
                <a:sym typeface="Arial"/>
              </a:rPr>
              <a:t>three voltage levels: positive, negative, and zero.</a:t>
            </a:r>
            <a:endParaRPr sz="2200">
              <a:solidFill>
                <a:schemeClr val="dk1"/>
              </a:solidFill>
              <a:latin typeface="Arial"/>
              <a:ea typeface="Arial"/>
              <a:cs typeface="Arial"/>
              <a:sym typeface="Arial"/>
            </a:endParaRPr>
          </a:p>
          <a:p>
            <a:pPr indent="-287019" lvl="0" marL="299085" marR="5080" rtl="0" algn="just">
              <a:lnSpc>
                <a:spcPct val="121000"/>
              </a:lnSpc>
              <a:spcBef>
                <a:spcPts val="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voltage level for one data element is at zero, while the voltage  level for the other element alternates between  positive and  negative.</a:t>
            </a:r>
            <a:endParaRPr sz="2200">
              <a:solidFill>
                <a:schemeClr val="dk1"/>
              </a:solidFill>
              <a:latin typeface="Arial"/>
              <a:ea typeface="Arial"/>
              <a:cs typeface="Arial"/>
              <a:sym typeface="Arial"/>
            </a:endParaRPr>
          </a:p>
          <a:p>
            <a:pPr indent="-287019" lvl="0" marL="299085" marR="0" rtl="0" algn="just">
              <a:lnSpc>
                <a:spcPct val="100000"/>
              </a:lnSpc>
              <a:spcBef>
                <a:spcPts val="58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Two variations of bipolar encoding: AMI and pseudoternary</a:t>
            </a:r>
            <a:endParaRPr sz="2200">
              <a:solidFill>
                <a:schemeClr val="dk1"/>
              </a:solidFill>
              <a:latin typeface="Arial"/>
              <a:ea typeface="Arial"/>
              <a:cs typeface="Arial"/>
              <a:sym typeface="Arial"/>
            </a:endParaRPr>
          </a:p>
          <a:p>
            <a:pPr indent="-287019" lvl="0" marL="299085" marR="0" rtl="0" algn="just">
              <a:lnSpc>
                <a:spcPct val="100000"/>
              </a:lnSpc>
              <a:spcBef>
                <a:spcPts val="55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the term </a:t>
            </a:r>
            <a:r>
              <a:rPr i="1" lang="en-US" sz="2200">
                <a:solidFill>
                  <a:schemeClr val="dk1"/>
                </a:solidFill>
                <a:latin typeface="Arial"/>
                <a:ea typeface="Arial"/>
                <a:cs typeface="Arial"/>
                <a:sym typeface="Arial"/>
              </a:rPr>
              <a:t>alternate mark inversion, </a:t>
            </a:r>
            <a:r>
              <a:rPr lang="en-US" sz="2200">
                <a:solidFill>
                  <a:schemeClr val="dk1"/>
                </a:solidFill>
                <a:latin typeface="Arial"/>
                <a:ea typeface="Arial"/>
                <a:cs typeface="Arial"/>
                <a:sym typeface="Arial"/>
              </a:rPr>
              <a:t>the word </a:t>
            </a:r>
            <a:r>
              <a:rPr i="1" lang="en-US" sz="2200">
                <a:solidFill>
                  <a:schemeClr val="dk1"/>
                </a:solidFill>
                <a:latin typeface="Arial"/>
                <a:ea typeface="Arial"/>
                <a:cs typeface="Arial"/>
                <a:sym typeface="Arial"/>
              </a:rPr>
              <a:t>mark </a:t>
            </a:r>
            <a:r>
              <a:rPr lang="en-US" sz="2200">
                <a:solidFill>
                  <a:schemeClr val="dk1"/>
                </a:solidFill>
                <a:latin typeface="Arial"/>
                <a:ea typeface="Arial"/>
                <a:cs typeface="Arial"/>
                <a:sym typeface="Arial"/>
              </a:rPr>
              <a:t>comes from</a:t>
            </a:r>
            <a:endParaRPr sz="2200">
              <a:solidFill>
                <a:schemeClr val="dk1"/>
              </a:solidFill>
              <a:latin typeface="Arial"/>
              <a:ea typeface="Arial"/>
              <a:cs typeface="Arial"/>
              <a:sym typeface="Arial"/>
            </a:endParaRPr>
          </a:p>
          <a:p>
            <a:pPr indent="0" lvl="0" marL="299085" marR="0" rtl="0" algn="just">
              <a:lnSpc>
                <a:spcPct val="100000"/>
              </a:lnSpc>
              <a:spcBef>
                <a:spcPts val="555"/>
              </a:spcBef>
              <a:spcAft>
                <a:spcPts val="0"/>
              </a:spcAft>
              <a:buNone/>
            </a:pPr>
            <a:r>
              <a:rPr lang="en-US" sz="2200">
                <a:solidFill>
                  <a:schemeClr val="dk1"/>
                </a:solidFill>
                <a:latin typeface="Arial"/>
                <a:ea typeface="Arial"/>
                <a:cs typeface="Arial"/>
                <a:sym typeface="Arial"/>
              </a:rPr>
              <a:t>telegraphy and means 1.</a:t>
            </a:r>
            <a:endParaRPr sz="2200">
              <a:solidFill>
                <a:schemeClr val="dk1"/>
              </a:solidFill>
              <a:latin typeface="Arial"/>
              <a:ea typeface="Arial"/>
              <a:cs typeface="Arial"/>
              <a:sym typeface="Arial"/>
            </a:endParaRPr>
          </a:p>
          <a:p>
            <a:pPr indent="-287019" lvl="0" marL="299085" marR="5080" rtl="0" algn="just">
              <a:lnSpc>
                <a:spcPct val="121000"/>
              </a:lnSpc>
              <a:spcBef>
                <a:spcPts val="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So AMI  means alternate 1 inversion. A neutral zero voltage  represents binary 0. Binary 1s are represented by alternating  positive and negative voltages.</a:t>
            </a:r>
            <a:endParaRPr sz="2200">
              <a:solidFill>
                <a:schemeClr val="dk1"/>
              </a:solidFill>
              <a:latin typeface="Arial"/>
              <a:ea typeface="Arial"/>
              <a:cs typeface="Arial"/>
              <a:sym typeface="Arial"/>
            </a:endParaRPr>
          </a:p>
          <a:p>
            <a:pPr indent="-287019" lvl="0" marL="299085" marR="6985" rtl="0" algn="just">
              <a:lnSpc>
                <a:spcPct val="121000"/>
              </a:lnSpc>
              <a:spcBef>
                <a:spcPts val="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 variation of AMI encoding is called </a:t>
            </a:r>
            <a:r>
              <a:rPr b="1" lang="en-US" sz="2200">
                <a:solidFill>
                  <a:schemeClr val="dk1"/>
                </a:solidFill>
                <a:latin typeface="Arial"/>
                <a:ea typeface="Arial"/>
                <a:cs typeface="Arial"/>
                <a:sym typeface="Arial"/>
              </a:rPr>
              <a:t>pseudoternary </a:t>
            </a:r>
            <a:r>
              <a:rPr lang="en-US" sz="2200">
                <a:solidFill>
                  <a:schemeClr val="dk1"/>
                </a:solidFill>
                <a:latin typeface="Arial"/>
                <a:ea typeface="Arial"/>
                <a:cs typeface="Arial"/>
                <a:sym typeface="Arial"/>
              </a:rPr>
              <a:t>in which the 1  bit is encoded as a zero voltage and the 0 bit is encoded as  alternating positive and negative voltages.</a:t>
            </a:r>
            <a:endParaRPr sz="2200">
              <a:solidFill>
                <a:schemeClr val="dk1"/>
              </a:solidFill>
              <a:latin typeface="Arial"/>
              <a:ea typeface="Arial"/>
              <a:cs typeface="Arial"/>
              <a:sym typeface="Arial"/>
            </a:endParaRPr>
          </a:p>
        </p:txBody>
      </p:sp>
      <p:sp>
        <p:nvSpPr>
          <p:cNvPr id="1367" name="Google Shape;1367;p1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68" name="Google Shape;1368;p1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69" name="Google Shape;1369;p1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3" name="Shape 1373"/>
        <p:cNvGrpSpPr/>
        <p:nvPr/>
      </p:nvGrpSpPr>
      <p:grpSpPr>
        <a:xfrm>
          <a:off x="0" y="0"/>
          <a:ext cx="0" cy="0"/>
          <a:chOff x="0" y="0"/>
          <a:chExt cx="0" cy="0"/>
        </a:xfrm>
      </p:grpSpPr>
      <p:sp>
        <p:nvSpPr>
          <p:cNvPr id="1374" name="Google Shape;1374;p115"/>
          <p:cNvSpPr/>
          <p:nvPr/>
        </p:nvSpPr>
        <p:spPr>
          <a:xfrm>
            <a:off x="259081" y="838200"/>
            <a:ext cx="8470516" cy="3200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1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76" name="Google Shape;1376;p1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77" name="Google Shape;1377;p1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1" name="Shape 1381"/>
        <p:cNvGrpSpPr/>
        <p:nvPr/>
      </p:nvGrpSpPr>
      <p:grpSpPr>
        <a:xfrm>
          <a:off x="0" y="0"/>
          <a:ext cx="0" cy="0"/>
          <a:chOff x="0" y="0"/>
          <a:chExt cx="0" cy="0"/>
        </a:xfrm>
      </p:grpSpPr>
      <p:sp>
        <p:nvSpPr>
          <p:cNvPr id="1382" name="Google Shape;1382;p116"/>
          <p:cNvSpPr txBox="1"/>
          <p:nvPr>
            <p:ph type="title"/>
          </p:nvPr>
        </p:nvSpPr>
        <p:spPr>
          <a:xfrm>
            <a:off x="688644" y="252425"/>
            <a:ext cx="4864735"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2400"/>
              <a:buFont typeface="Arial"/>
              <a:buNone/>
            </a:pPr>
            <a:r>
              <a:rPr b="1" lang="en-US" sz="2400">
                <a:solidFill>
                  <a:srgbClr val="FF0000"/>
                </a:solidFill>
                <a:latin typeface="Arial"/>
                <a:ea typeface="Arial"/>
                <a:cs typeface="Arial"/>
                <a:sym typeface="Arial"/>
              </a:rPr>
              <a:t>Summary of line coding schemes</a:t>
            </a:r>
            <a:endParaRPr sz="2400">
              <a:latin typeface="Arial"/>
              <a:ea typeface="Arial"/>
              <a:cs typeface="Arial"/>
              <a:sym typeface="Arial"/>
            </a:endParaRPr>
          </a:p>
        </p:txBody>
      </p:sp>
      <p:sp>
        <p:nvSpPr>
          <p:cNvPr id="1383" name="Google Shape;1383;p116"/>
          <p:cNvSpPr/>
          <p:nvPr/>
        </p:nvSpPr>
        <p:spPr>
          <a:xfrm>
            <a:off x="142314" y="1137712"/>
            <a:ext cx="8876524" cy="24436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1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85" name="Google Shape;1385;p1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86" name="Google Shape;1386;p1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0" name="Shape 1390"/>
        <p:cNvGrpSpPr/>
        <p:nvPr/>
      </p:nvGrpSpPr>
      <p:grpSpPr>
        <a:xfrm>
          <a:off x="0" y="0"/>
          <a:ext cx="0" cy="0"/>
          <a:chOff x="0" y="0"/>
          <a:chExt cx="0" cy="0"/>
        </a:xfrm>
      </p:grpSpPr>
      <p:pic>
        <p:nvPicPr>
          <p:cNvPr id="1391" name="Google Shape;1391;p117"/>
          <p:cNvPicPr preferRelativeResize="0"/>
          <p:nvPr/>
        </p:nvPicPr>
        <p:blipFill rotWithShape="1">
          <a:blip r:embed="rId3">
            <a:alphaModFix/>
          </a:blip>
          <a:srcRect b="0" l="0" r="0" t="0"/>
          <a:stretch/>
        </p:blipFill>
        <p:spPr>
          <a:xfrm>
            <a:off x="533400" y="762000"/>
            <a:ext cx="7559160" cy="4953000"/>
          </a:xfrm>
          <a:prstGeom prst="rect">
            <a:avLst/>
          </a:prstGeom>
          <a:noFill/>
          <a:ln>
            <a:noFill/>
          </a:ln>
        </p:spPr>
      </p:pic>
      <p:sp>
        <p:nvSpPr>
          <p:cNvPr id="1392" name="Google Shape;1392;p1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93" name="Google Shape;1393;p1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94" name="Google Shape;1394;p1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8" name="Shape 1398"/>
        <p:cNvGrpSpPr/>
        <p:nvPr/>
      </p:nvGrpSpPr>
      <p:grpSpPr>
        <a:xfrm>
          <a:off x="0" y="0"/>
          <a:ext cx="0" cy="0"/>
          <a:chOff x="0" y="0"/>
          <a:chExt cx="0" cy="0"/>
        </a:xfrm>
      </p:grpSpPr>
      <p:pic>
        <p:nvPicPr>
          <p:cNvPr id="1399" name="Google Shape;1399;p118"/>
          <p:cNvPicPr preferRelativeResize="0"/>
          <p:nvPr/>
        </p:nvPicPr>
        <p:blipFill rotWithShape="1">
          <a:blip r:embed="rId3">
            <a:alphaModFix/>
          </a:blip>
          <a:srcRect b="0" l="0" r="0" t="0"/>
          <a:stretch/>
        </p:blipFill>
        <p:spPr>
          <a:xfrm>
            <a:off x="381000" y="685800"/>
            <a:ext cx="8382000" cy="5410200"/>
          </a:xfrm>
          <a:prstGeom prst="rect">
            <a:avLst/>
          </a:prstGeom>
          <a:noFill/>
          <a:ln>
            <a:noFill/>
          </a:ln>
        </p:spPr>
      </p:pic>
      <p:sp>
        <p:nvSpPr>
          <p:cNvPr id="1400" name="Google Shape;1400;p1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01" name="Google Shape;1401;p1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02" name="Google Shape;1402;p1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 name="Shape 183"/>
        <p:cNvGrpSpPr/>
        <p:nvPr/>
      </p:nvGrpSpPr>
      <p:grpSpPr>
        <a:xfrm>
          <a:off x="0" y="0"/>
          <a:ext cx="0" cy="0"/>
          <a:chOff x="0" y="0"/>
          <a:chExt cx="0" cy="0"/>
        </a:xfrm>
      </p:grpSpPr>
      <p:sp>
        <p:nvSpPr>
          <p:cNvPr id="184" name="Google Shape;184;p12"/>
          <p:cNvSpPr txBox="1"/>
          <p:nvPr/>
        </p:nvSpPr>
        <p:spPr>
          <a:xfrm>
            <a:off x="154939" y="58541"/>
            <a:ext cx="8874000" cy="7524000"/>
          </a:xfrm>
          <a:prstGeom prst="rect">
            <a:avLst/>
          </a:prstGeom>
          <a:noFill/>
          <a:ln>
            <a:noFill/>
          </a:ln>
        </p:spPr>
        <p:txBody>
          <a:bodyPr anchorCtr="0" anchor="t" bIns="0" lIns="0" spcFirstLastPara="1" rIns="0" wrap="square" tIns="97775">
            <a:spAutoFit/>
          </a:bodyPr>
          <a:lstStyle/>
          <a:p>
            <a:pPr indent="-280669" lvl="0" marL="292735" marR="0" rtl="0" algn="l">
              <a:lnSpc>
                <a:spcPct val="100000"/>
              </a:lnSpc>
              <a:spcBef>
                <a:spcPts val="0"/>
              </a:spcBef>
              <a:spcAft>
                <a:spcPts val="0"/>
              </a:spcAft>
              <a:buClr>
                <a:schemeClr val="dk1"/>
              </a:buClr>
              <a:buSzPts val="1800"/>
              <a:buFont typeface="Noto Sans Symbols"/>
              <a:buChar char="⮚"/>
            </a:pPr>
            <a:r>
              <a:rPr lang="en-US" sz="2200">
                <a:solidFill>
                  <a:schemeClr val="dk1"/>
                </a:solidFill>
                <a:latin typeface="Arial"/>
                <a:ea typeface="Arial"/>
                <a:cs typeface="Arial"/>
                <a:sym typeface="Arial"/>
              </a:rPr>
              <a:t>Reduces the complexity at the intermediate system</a:t>
            </a:r>
            <a:endParaRPr sz="2200">
              <a:solidFill>
                <a:schemeClr val="dk1"/>
              </a:solidFill>
              <a:latin typeface="Arial"/>
              <a:ea typeface="Arial"/>
              <a:cs typeface="Arial"/>
              <a:sym typeface="Arial"/>
            </a:endParaRPr>
          </a:p>
          <a:p>
            <a:pPr indent="-159385" lvl="1" marL="576580" marR="0" rtl="0" algn="l">
              <a:lnSpc>
                <a:spcPct val="100000"/>
              </a:lnSpc>
              <a:spcBef>
                <a:spcPts val="67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Communication does not always use only two end systems; there are</a:t>
            </a:r>
            <a:r>
              <a:rPr lang="en-US" sz="2200">
                <a:solidFill>
                  <a:schemeClr val="dk1"/>
                </a:solidFill>
                <a:latin typeface="Arial"/>
                <a:ea typeface="Arial"/>
                <a:cs typeface="Arial"/>
                <a:sym typeface="Arial"/>
              </a:rPr>
              <a:t>intermediate systems that need only some layers, but not all layers.</a:t>
            </a:r>
            <a:endParaRPr sz="2200">
              <a:solidFill>
                <a:schemeClr val="dk1"/>
              </a:solidFill>
              <a:latin typeface="Arial"/>
              <a:ea typeface="Arial"/>
              <a:cs typeface="Arial"/>
              <a:sym typeface="Arial"/>
            </a:endParaRPr>
          </a:p>
          <a:p>
            <a:pPr indent="-189229" lvl="1" marL="607060" marR="367665" rtl="0" algn="l">
              <a:lnSpc>
                <a:spcPct val="125099"/>
              </a:lnSpc>
              <a:spcBef>
                <a:spcPts val="1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If we did not use protocol layering, we would have to make each  intermediate system as complex as the end systems, which makes the  whole system more expensive.</a:t>
            </a:r>
            <a:endParaRPr b="0" i="0" sz="22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2400">
                <a:solidFill>
                  <a:srgbClr val="00AF50"/>
                </a:solidFill>
                <a:latin typeface="Times New Roman"/>
                <a:ea typeface="Times New Roman"/>
                <a:cs typeface="Times New Roman"/>
                <a:sym typeface="Times New Roman"/>
              </a:rPr>
              <a:t>Two principles of protocol layering</a:t>
            </a:r>
            <a:endParaRPr sz="2400">
              <a:solidFill>
                <a:schemeClr val="dk1"/>
              </a:solidFill>
              <a:latin typeface="Times New Roman"/>
              <a:ea typeface="Times New Roman"/>
              <a:cs typeface="Times New Roman"/>
              <a:sym typeface="Times New Roman"/>
            </a:endParaRPr>
          </a:p>
          <a:p>
            <a:pPr indent="0" lvl="0" marL="12700" marR="0" rtl="0" algn="l">
              <a:lnSpc>
                <a:spcPct val="100000"/>
              </a:lnSpc>
              <a:spcBef>
                <a:spcPts val="405"/>
              </a:spcBef>
              <a:spcAft>
                <a:spcPts val="0"/>
              </a:spcAft>
              <a:buNone/>
            </a:pPr>
            <a:r>
              <a:rPr b="1" lang="en-US" sz="2400">
                <a:solidFill>
                  <a:srgbClr val="006FC0"/>
                </a:solidFill>
                <a:latin typeface="Arial"/>
                <a:ea typeface="Arial"/>
                <a:cs typeface="Arial"/>
                <a:sym typeface="Arial"/>
              </a:rPr>
              <a:t>First Principle</a:t>
            </a:r>
            <a:endParaRPr sz="2400">
              <a:solidFill>
                <a:schemeClr val="dk1"/>
              </a:solidFill>
              <a:latin typeface="Arial"/>
              <a:ea typeface="Arial"/>
              <a:cs typeface="Arial"/>
              <a:sym typeface="Arial"/>
            </a:endParaRPr>
          </a:p>
          <a:p>
            <a:pPr indent="-308610" lvl="0" marL="320675" marR="0" rtl="0" algn="l">
              <a:lnSpc>
                <a:spcPct val="100000"/>
              </a:lnSpc>
              <a:spcBef>
                <a:spcPts val="635"/>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The first principle dictates that if we want bidirectional communication, we</a:t>
            </a:r>
            <a:endParaRPr sz="2200">
              <a:solidFill>
                <a:schemeClr val="dk1"/>
              </a:solidFill>
              <a:latin typeface="Arial"/>
              <a:ea typeface="Arial"/>
              <a:cs typeface="Arial"/>
              <a:sym typeface="Arial"/>
            </a:endParaRPr>
          </a:p>
          <a:p>
            <a:pPr indent="0" lvl="0" marL="326390" marR="0" rtl="0" algn="l">
              <a:lnSpc>
                <a:spcPct val="100000"/>
              </a:lnSpc>
              <a:spcBef>
                <a:spcPts val="650"/>
              </a:spcBef>
              <a:spcAft>
                <a:spcPts val="0"/>
              </a:spcAft>
              <a:buNone/>
            </a:pPr>
            <a:r>
              <a:rPr lang="en-US" sz="2200">
                <a:solidFill>
                  <a:schemeClr val="dk1"/>
                </a:solidFill>
                <a:latin typeface="Arial"/>
                <a:ea typeface="Arial"/>
                <a:cs typeface="Arial"/>
                <a:sym typeface="Arial"/>
              </a:rPr>
              <a:t>need to make each layer so that it is able to perform two opposite tasks,</a:t>
            </a:r>
            <a:endParaRPr sz="2200">
              <a:solidFill>
                <a:schemeClr val="dk1"/>
              </a:solidFill>
              <a:latin typeface="Arial"/>
              <a:ea typeface="Arial"/>
              <a:cs typeface="Arial"/>
              <a:sym typeface="Arial"/>
            </a:endParaRPr>
          </a:p>
          <a:p>
            <a:pPr indent="0" lvl="0" marL="326390" marR="0" rtl="0" algn="l">
              <a:lnSpc>
                <a:spcPct val="100000"/>
              </a:lnSpc>
              <a:spcBef>
                <a:spcPts val="675"/>
              </a:spcBef>
              <a:spcAft>
                <a:spcPts val="0"/>
              </a:spcAft>
              <a:buNone/>
            </a:pPr>
            <a:r>
              <a:rPr lang="en-US" sz="2200">
                <a:solidFill>
                  <a:schemeClr val="dk1"/>
                </a:solidFill>
                <a:latin typeface="Arial"/>
                <a:ea typeface="Arial"/>
                <a:cs typeface="Arial"/>
                <a:sym typeface="Arial"/>
              </a:rPr>
              <a:t>one in each direction.</a:t>
            </a:r>
            <a:endParaRPr sz="2200">
              <a:solidFill>
                <a:schemeClr val="dk1"/>
              </a:solidFill>
              <a:latin typeface="Arial"/>
              <a:ea typeface="Arial"/>
              <a:cs typeface="Arial"/>
              <a:sym typeface="Arial"/>
            </a:endParaRPr>
          </a:p>
          <a:p>
            <a:pPr indent="-283844" lvl="0" marL="295910" marR="0" rtl="0" algn="l">
              <a:lnSpc>
                <a:spcPct val="100000"/>
              </a:lnSpc>
              <a:spcBef>
                <a:spcPts val="65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For example, the third layer task is to listen (in one direction) and </a:t>
            </a:r>
            <a:r>
              <a:rPr i="1" lang="en-US" sz="2200">
                <a:solidFill>
                  <a:schemeClr val="dk1"/>
                </a:solidFill>
                <a:latin typeface="Arial"/>
                <a:ea typeface="Arial"/>
                <a:cs typeface="Arial"/>
                <a:sym typeface="Arial"/>
              </a:rPr>
              <a:t>talk (in</a:t>
            </a:r>
            <a:endParaRPr sz="2200">
              <a:solidFill>
                <a:schemeClr val="dk1"/>
              </a:solidFill>
              <a:latin typeface="Arial"/>
              <a:ea typeface="Arial"/>
              <a:cs typeface="Arial"/>
              <a:sym typeface="Arial"/>
            </a:endParaRPr>
          </a:p>
          <a:p>
            <a:pPr indent="0" lvl="0" marL="262255" marR="695960" rtl="0" algn="l">
              <a:lnSpc>
                <a:spcPct val="124600"/>
              </a:lnSpc>
              <a:spcBef>
                <a:spcPts val="20"/>
              </a:spcBef>
              <a:spcAft>
                <a:spcPts val="0"/>
              </a:spcAft>
              <a:buNone/>
            </a:pPr>
            <a:r>
              <a:rPr i="1" lang="en-US" sz="2200">
                <a:solidFill>
                  <a:schemeClr val="dk1"/>
                </a:solidFill>
                <a:latin typeface="Arial"/>
                <a:ea typeface="Arial"/>
                <a:cs typeface="Arial"/>
                <a:sym typeface="Arial"/>
              </a:rPr>
              <a:t>the other </a:t>
            </a:r>
            <a:r>
              <a:rPr lang="en-US" sz="2200">
                <a:solidFill>
                  <a:schemeClr val="dk1"/>
                </a:solidFill>
                <a:latin typeface="Arial"/>
                <a:ea typeface="Arial"/>
                <a:cs typeface="Arial"/>
                <a:sym typeface="Arial"/>
              </a:rPr>
              <a:t>direction). The second layer needs to be able to encrypt and  decrypt. The first layer needs to send and receive mail.</a:t>
            </a:r>
            <a:endParaRPr sz="2200">
              <a:solidFill>
                <a:schemeClr val="dk1"/>
              </a:solidFill>
              <a:latin typeface="Arial"/>
              <a:ea typeface="Arial"/>
              <a:cs typeface="Arial"/>
              <a:sym typeface="Arial"/>
            </a:endParaRPr>
          </a:p>
        </p:txBody>
      </p:sp>
      <p:sp>
        <p:nvSpPr>
          <p:cNvPr id="185" name="Google Shape;185;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6" name="Google Shape;186;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7" name="Google Shape;187;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6" name="Shape 1406"/>
        <p:cNvGrpSpPr/>
        <p:nvPr/>
      </p:nvGrpSpPr>
      <p:grpSpPr>
        <a:xfrm>
          <a:off x="0" y="0"/>
          <a:ext cx="0" cy="0"/>
          <a:chOff x="0" y="0"/>
          <a:chExt cx="0" cy="0"/>
        </a:xfrm>
      </p:grpSpPr>
      <p:pic>
        <p:nvPicPr>
          <p:cNvPr id="1407" name="Google Shape;1407;p119"/>
          <p:cNvPicPr preferRelativeResize="0"/>
          <p:nvPr/>
        </p:nvPicPr>
        <p:blipFill rotWithShape="1">
          <a:blip r:embed="rId3">
            <a:alphaModFix/>
          </a:blip>
          <a:srcRect b="0" l="0" r="0" t="0"/>
          <a:stretch/>
        </p:blipFill>
        <p:spPr>
          <a:xfrm>
            <a:off x="0" y="990600"/>
            <a:ext cx="8610599" cy="4452938"/>
          </a:xfrm>
          <a:prstGeom prst="rect">
            <a:avLst/>
          </a:prstGeom>
          <a:noFill/>
          <a:ln>
            <a:noFill/>
          </a:ln>
        </p:spPr>
      </p:pic>
      <p:sp>
        <p:nvSpPr>
          <p:cNvPr id="1408" name="Google Shape;1408;p1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09" name="Google Shape;1409;p1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10" name="Google Shape;1410;p1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4" name="Shape 1414"/>
        <p:cNvGrpSpPr/>
        <p:nvPr/>
      </p:nvGrpSpPr>
      <p:grpSpPr>
        <a:xfrm>
          <a:off x="0" y="0"/>
          <a:ext cx="0" cy="0"/>
          <a:chOff x="0" y="0"/>
          <a:chExt cx="0" cy="0"/>
        </a:xfrm>
      </p:grpSpPr>
      <p:pic>
        <p:nvPicPr>
          <p:cNvPr id="1415" name="Google Shape;1415;p120"/>
          <p:cNvPicPr preferRelativeResize="0"/>
          <p:nvPr/>
        </p:nvPicPr>
        <p:blipFill rotWithShape="1">
          <a:blip r:embed="rId3">
            <a:alphaModFix/>
          </a:blip>
          <a:srcRect b="0" l="0" r="0" t="0"/>
          <a:stretch/>
        </p:blipFill>
        <p:spPr>
          <a:xfrm>
            <a:off x="533400" y="381000"/>
            <a:ext cx="7848600" cy="5758880"/>
          </a:xfrm>
          <a:prstGeom prst="rect">
            <a:avLst/>
          </a:prstGeom>
          <a:noFill/>
          <a:ln>
            <a:noFill/>
          </a:ln>
        </p:spPr>
      </p:pic>
      <p:sp>
        <p:nvSpPr>
          <p:cNvPr id="1416" name="Google Shape;1416;p1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17" name="Google Shape;1417;p1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18" name="Google Shape;1418;p1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2" name="Shape 1422"/>
        <p:cNvGrpSpPr/>
        <p:nvPr/>
      </p:nvGrpSpPr>
      <p:grpSpPr>
        <a:xfrm>
          <a:off x="0" y="0"/>
          <a:ext cx="0" cy="0"/>
          <a:chOff x="0" y="0"/>
          <a:chExt cx="0" cy="0"/>
        </a:xfrm>
      </p:grpSpPr>
      <p:pic>
        <p:nvPicPr>
          <p:cNvPr id="1423" name="Google Shape;1423;p121"/>
          <p:cNvPicPr preferRelativeResize="0"/>
          <p:nvPr/>
        </p:nvPicPr>
        <p:blipFill rotWithShape="1">
          <a:blip r:embed="rId3">
            <a:alphaModFix/>
          </a:blip>
          <a:srcRect b="0" l="0" r="0" t="0"/>
          <a:stretch/>
        </p:blipFill>
        <p:spPr>
          <a:xfrm>
            <a:off x="762000" y="609600"/>
            <a:ext cx="7696199" cy="5638800"/>
          </a:xfrm>
          <a:prstGeom prst="rect">
            <a:avLst/>
          </a:prstGeom>
          <a:noFill/>
          <a:ln>
            <a:noFill/>
          </a:ln>
        </p:spPr>
      </p:pic>
      <p:sp>
        <p:nvSpPr>
          <p:cNvPr id="1424" name="Google Shape;1424;p1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25" name="Google Shape;1425;p1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26" name="Google Shape;1426;p1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0" name="Shape 1430"/>
        <p:cNvGrpSpPr/>
        <p:nvPr/>
      </p:nvGrpSpPr>
      <p:grpSpPr>
        <a:xfrm>
          <a:off x="0" y="0"/>
          <a:ext cx="0" cy="0"/>
          <a:chOff x="0" y="0"/>
          <a:chExt cx="0" cy="0"/>
        </a:xfrm>
      </p:grpSpPr>
      <p:pic>
        <p:nvPicPr>
          <p:cNvPr id="1431" name="Google Shape;1431;p122"/>
          <p:cNvPicPr preferRelativeResize="0"/>
          <p:nvPr/>
        </p:nvPicPr>
        <p:blipFill rotWithShape="1">
          <a:blip r:embed="rId3">
            <a:alphaModFix/>
          </a:blip>
          <a:srcRect b="0" l="0" r="0" t="0"/>
          <a:stretch/>
        </p:blipFill>
        <p:spPr>
          <a:xfrm>
            <a:off x="457200" y="228600"/>
            <a:ext cx="8153400" cy="5714999"/>
          </a:xfrm>
          <a:prstGeom prst="rect">
            <a:avLst/>
          </a:prstGeom>
          <a:noFill/>
          <a:ln>
            <a:noFill/>
          </a:ln>
        </p:spPr>
      </p:pic>
      <p:sp>
        <p:nvSpPr>
          <p:cNvPr id="1432" name="Google Shape;1432;p1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33" name="Google Shape;1433;p1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34" name="Google Shape;1434;p1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8" name="Shape 1438"/>
        <p:cNvGrpSpPr/>
        <p:nvPr/>
      </p:nvGrpSpPr>
      <p:grpSpPr>
        <a:xfrm>
          <a:off x="0" y="0"/>
          <a:ext cx="0" cy="0"/>
          <a:chOff x="0" y="0"/>
          <a:chExt cx="0" cy="0"/>
        </a:xfrm>
      </p:grpSpPr>
      <p:pic>
        <p:nvPicPr>
          <p:cNvPr id="1439" name="Google Shape;1439;p123"/>
          <p:cNvPicPr preferRelativeResize="0"/>
          <p:nvPr/>
        </p:nvPicPr>
        <p:blipFill rotWithShape="1">
          <a:blip r:embed="rId3">
            <a:alphaModFix/>
          </a:blip>
          <a:srcRect b="0" l="0" r="0" t="0"/>
          <a:stretch/>
        </p:blipFill>
        <p:spPr>
          <a:xfrm>
            <a:off x="381000" y="457200"/>
            <a:ext cx="8534400" cy="5334000"/>
          </a:xfrm>
          <a:prstGeom prst="rect">
            <a:avLst/>
          </a:prstGeom>
          <a:noFill/>
          <a:ln>
            <a:noFill/>
          </a:ln>
        </p:spPr>
      </p:pic>
      <p:sp>
        <p:nvSpPr>
          <p:cNvPr id="1440" name="Google Shape;1440;p1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41" name="Google Shape;1441;p1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42" name="Google Shape;1442;p1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6" name="Shape 1446"/>
        <p:cNvGrpSpPr/>
        <p:nvPr/>
      </p:nvGrpSpPr>
      <p:grpSpPr>
        <a:xfrm>
          <a:off x="0" y="0"/>
          <a:ext cx="0" cy="0"/>
          <a:chOff x="0" y="0"/>
          <a:chExt cx="0" cy="0"/>
        </a:xfrm>
      </p:grpSpPr>
      <p:pic>
        <p:nvPicPr>
          <p:cNvPr id="1447" name="Google Shape;1447;p124"/>
          <p:cNvPicPr preferRelativeResize="0"/>
          <p:nvPr/>
        </p:nvPicPr>
        <p:blipFill rotWithShape="1">
          <a:blip r:embed="rId3">
            <a:alphaModFix/>
          </a:blip>
          <a:srcRect b="0" l="0" r="0" t="0"/>
          <a:stretch/>
        </p:blipFill>
        <p:spPr>
          <a:xfrm>
            <a:off x="750898" y="609601"/>
            <a:ext cx="7054840" cy="5205412"/>
          </a:xfrm>
          <a:prstGeom prst="rect">
            <a:avLst/>
          </a:prstGeom>
          <a:noFill/>
          <a:ln>
            <a:noFill/>
          </a:ln>
        </p:spPr>
      </p:pic>
      <p:sp>
        <p:nvSpPr>
          <p:cNvPr id="1448" name="Google Shape;1448;p1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49" name="Google Shape;1449;p1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50" name="Google Shape;1450;p1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4" name="Shape 1454"/>
        <p:cNvGrpSpPr/>
        <p:nvPr/>
      </p:nvGrpSpPr>
      <p:grpSpPr>
        <a:xfrm>
          <a:off x="0" y="0"/>
          <a:ext cx="0" cy="0"/>
          <a:chOff x="0" y="0"/>
          <a:chExt cx="0" cy="0"/>
        </a:xfrm>
      </p:grpSpPr>
      <p:pic>
        <p:nvPicPr>
          <p:cNvPr id="1455" name="Google Shape;1455;p125"/>
          <p:cNvPicPr preferRelativeResize="0"/>
          <p:nvPr/>
        </p:nvPicPr>
        <p:blipFill rotWithShape="1">
          <a:blip r:embed="rId3">
            <a:alphaModFix/>
          </a:blip>
          <a:srcRect b="0" l="0" r="0" t="0"/>
          <a:stretch/>
        </p:blipFill>
        <p:spPr>
          <a:xfrm>
            <a:off x="1157287" y="1047750"/>
            <a:ext cx="6829425" cy="4762500"/>
          </a:xfrm>
          <a:prstGeom prst="rect">
            <a:avLst/>
          </a:prstGeom>
          <a:noFill/>
          <a:ln>
            <a:noFill/>
          </a:ln>
        </p:spPr>
      </p:pic>
      <p:sp>
        <p:nvSpPr>
          <p:cNvPr id="1456" name="Google Shape;1456;p12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57" name="Google Shape;1457;p12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58" name="Google Shape;1458;p1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2" name="Shape 1462"/>
        <p:cNvGrpSpPr/>
        <p:nvPr/>
      </p:nvGrpSpPr>
      <p:grpSpPr>
        <a:xfrm>
          <a:off x="0" y="0"/>
          <a:ext cx="0" cy="0"/>
          <a:chOff x="0" y="0"/>
          <a:chExt cx="0" cy="0"/>
        </a:xfrm>
      </p:grpSpPr>
      <p:sp>
        <p:nvSpPr>
          <p:cNvPr id="1463" name="Google Shape;1463;p126"/>
          <p:cNvSpPr txBox="1"/>
          <p:nvPr>
            <p:ph type="title"/>
          </p:nvPr>
        </p:nvSpPr>
        <p:spPr>
          <a:xfrm>
            <a:off x="154939" y="718185"/>
            <a:ext cx="8687435" cy="86177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a:buNone/>
            </a:pPr>
            <a:r>
              <a:rPr b="1" lang="en-US">
                <a:latin typeface="Times"/>
                <a:ea typeface="Times"/>
                <a:cs typeface="Times"/>
                <a:sym typeface="Times"/>
              </a:rPr>
              <a:t>CYCLIC CODES</a:t>
            </a:r>
            <a:br>
              <a:rPr b="1" lang="en-US">
                <a:latin typeface="Times"/>
                <a:ea typeface="Times"/>
                <a:cs typeface="Times"/>
                <a:sym typeface="Times"/>
              </a:rPr>
            </a:br>
            <a:endParaRPr/>
          </a:p>
        </p:txBody>
      </p:sp>
      <p:sp>
        <p:nvSpPr>
          <p:cNvPr id="1464" name="Google Shape;1464;p126"/>
          <p:cNvSpPr txBox="1"/>
          <p:nvPr>
            <p:ph idx="1" type="body"/>
          </p:nvPr>
        </p:nvSpPr>
        <p:spPr>
          <a:xfrm>
            <a:off x="399346" y="2009451"/>
            <a:ext cx="6059309" cy="249299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0000"/>
              </a:buClr>
              <a:buSzPts val="2100"/>
              <a:buChar char="•"/>
            </a:pPr>
            <a:r>
              <a:rPr b="1" i="1" lang="en-US">
                <a:solidFill>
                  <a:srgbClr val="FF0000"/>
                </a:solidFill>
              </a:rPr>
              <a:t>Cyclic codes</a:t>
            </a:r>
            <a:r>
              <a:rPr b="1" i="1" lang="en-US"/>
              <a:t> are special linear block codes with one extra property. In a cyclic code, if a codeword is cyclically shifted (rotated), the result is another codeword.</a:t>
            </a:r>
            <a:endParaRPr/>
          </a:p>
          <a:p>
            <a:pPr indent="-38100" lvl="0" marL="171450" rtl="0" algn="l">
              <a:lnSpc>
                <a:spcPct val="90000"/>
              </a:lnSpc>
              <a:spcBef>
                <a:spcPts val="750"/>
              </a:spcBef>
              <a:spcAft>
                <a:spcPts val="0"/>
              </a:spcAft>
              <a:buClr>
                <a:schemeClr val="dk1"/>
              </a:buClr>
              <a:buSzPts val="2100"/>
              <a:buNone/>
            </a:pPr>
            <a:r>
              <a:t/>
            </a:r>
            <a:endParaRPr/>
          </a:p>
        </p:txBody>
      </p:sp>
      <p:sp>
        <p:nvSpPr>
          <p:cNvPr id="1465" name="Google Shape;1465;p126"/>
          <p:cNvSpPr/>
          <p:nvPr/>
        </p:nvSpPr>
        <p:spPr>
          <a:xfrm>
            <a:off x="535090" y="3498812"/>
            <a:ext cx="3593868" cy="323165"/>
          </a:xfrm>
          <a:prstGeom prst="rect">
            <a:avLst/>
          </a:prstGeom>
          <a:noFill/>
          <a:ln>
            <a:noFill/>
          </a:ln>
        </p:spPr>
        <p:txBody>
          <a:bodyPr anchorCtr="0" anchor="t" bIns="0" lIns="0" spcFirstLastPara="1" rIns="30475" wrap="square" tIns="0">
            <a:spAutoFit/>
          </a:bodyPr>
          <a:lstStyle/>
          <a:p>
            <a:pPr indent="0" lvl="0" marL="39688" marR="0" rtl="0" algn="ctr">
              <a:spcBef>
                <a:spcPts val="0"/>
              </a:spcBef>
              <a:spcAft>
                <a:spcPts val="0"/>
              </a:spcAft>
              <a:buNone/>
            </a:pPr>
            <a:r>
              <a:rPr b="1" i="1" lang="en-US" sz="2100" u="sng">
                <a:solidFill>
                  <a:srgbClr val="FF0000"/>
                </a:solidFill>
                <a:latin typeface="Times New Roman"/>
                <a:ea typeface="Times New Roman"/>
                <a:cs typeface="Times New Roman"/>
                <a:sym typeface="Times New Roman"/>
              </a:rPr>
              <a:t>Topics discussed in this section:</a:t>
            </a:r>
            <a:endParaRPr/>
          </a:p>
        </p:txBody>
      </p:sp>
      <p:sp>
        <p:nvSpPr>
          <p:cNvPr id="1466" name="Google Shape;1466;p126"/>
          <p:cNvSpPr/>
          <p:nvPr/>
        </p:nvSpPr>
        <p:spPr>
          <a:xfrm>
            <a:off x="628650" y="3920293"/>
            <a:ext cx="5029200" cy="1609725"/>
          </a:xfrm>
          <a:prstGeom prst="rect">
            <a:avLst/>
          </a:prstGeom>
          <a:noFill/>
          <a:ln>
            <a:noFill/>
          </a:ln>
        </p:spPr>
        <p:txBody>
          <a:bodyPr anchorCtr="0" anchor="t" bIns="0" lIns="0" spcFirstLastPara="1" rIns="30475" wrap="square" tIns="0">
            <a:noAutofit/>
          </a:bodyPr>
          <a:lstStyle/>
          <a:p>
            <a:pPr indent="0" lvl="0" marL="39688" marR="0" rtl="0" algn="l">
              <a:spcBef>
                <a:spcPts val="0"/>
              </a:spcBef>
              <a:spcAft>
                <a:spcPts val="0"/>
              </a:spcAft>
              <a:buNone/>
            </a:pPr>
            <a:r>
              <a:rPr b="1" lang="en-US" sz="1800">
                <a:solidFill>
                  <a:srgbClr val="0033CC"/>
                </a:solidFill>
                <a:latin typeface="Times New Roman"/>
                <a:ea typeface="Times New Roman"/>
                <a:cs typeface="Times New Roman"/>
                <a:sym typeface="Times New Roman"/>
              </a:rPr>
              <a:t>Cyclic Redundancy Check</a:t>
            </a:r>
            <a:br>
              <a:rPr b="1" lang="en-US" sz="1800">
                <a:solidFill>
                  <a:srgbClr val="0033CC"/>
                </a:solidFill>
                <a:latin typeface="Times New Roman"/>
                <a:ea typeface="Times New Roman"/>
                <a:cs typeface="Times New Roman"/>
                <a:sym typeface="Times New Roman"/>
              </a:rPr>
            </a:br>
            <a:r>
              <a:rPr b="1" lang="en-US" sz="1800">
                <a:solidFill>
                  <a:srgbClr val="0033CC"/>
                </a:solidFill>
                <a:latin typeface="Times New Roman"/>
                <a:ea typeface="Times New Roman"/>
                <a:cs typeface="Times New Roman"/>
                <a:sym typeface="Times New Roman"/>
              </a:rPr>
              <a:t>Hardware Implementation</a:t>
            </a:r>
            <a:br>
              <a:rPr b="1" lang="en-US" sz="1800">
                <a:solidFill>
                  <a:srgbClr val="0033CC"/>
                </a:solidFill>
                <a:latin typeface="Times New Roman"/>
                <a:ea typeface="Times New Roman"/>
                <a:cs typeface="Times New Roman"/>
                <a:sym typeface="Times New Roman"/>
              </a:rPr>
            </a:br>
            <a:r>
              <a:rPr b="1" lang="en-US" sz="1800">
                <a:solidFill>
                  <a:srgbClr val="0033CC"/>
                </a:solidFill>
                <a:latin typeface="Times New Roman"/>
                <a:ea typeface="Times New Roman"/>
                <a:cs typeface="Times New Roman"/>
                <a:sym typeface="Times New Roman"/>
              </a:rPr>
              <a:t>Polynomials</a:t>
            </a:r>
            <a:br>
              <a:rPr b="1" lang="en-US" sz="1800">
                <a:solidFill>
                  <a:srgbClr val="0033CC"/>
                </a:solidFill>
                <a:latin typeface="Times New Roman"/>
                <a:ea typeface="Times New Roman"/>
                <a:cs typeface="Times New Roman"/>
                <a:sym typeface="Times New Roman"/>
              </a:rPr>
            </a:br>
            <a:r>
              <a:rPr b="1" lang="en-US" sz="1800">
                <a:solidFill>
                  <a:srgbClr val="0033CC"/>
                </a:solidFill>
                <a:latin typeface="Times New Roman"/>
                <a:ea typeface="Times New Roman"/>
                <a:cs typeface="Times New Roman"/>
                <a:sym typeface="Times New Roman"/>
              </a:rPr>
              <a:t>Cyclic Code Analysis</a:t>
            </a:r>
            <a:endParaRPr/>
          </a:p>
          <a:p>
            <a:pPr indent="0" lvl="0" marL="39688" marR="0" rtl="0" algn="l">
              <a:spcBef>
                <a:spcPts val="0"/>
              </a:spcBef>
              <a:spcAft>
                <a:spcPts val="0"/>
              </a:spcAft>
              <a:buNone/>
            </a:pPr>
            <a:r>
              <a:rPr b="1" lang="en-US" sz="1800">
                <a:solidFill>
                  <a:srgbClr val="0033CC"/>
                </a:solidFill>
                <a:latin typeface="Times New Roman"/>
                <a:ea typeface="Times New Roman"/>
                <a:cs typeface="Times New Roman"/>
                <a:sym typeface="Times New Roman"/>
              </a:rPr>
              <a:t>Advantages of Cyclic Codes</a:t>
            </a:r>
            <a:br>
              <a:rPr b="1" lang="en-US" sz="1800">
                <a:solidFill>
                  <a:srgbClr val="0033CC"/>
                </a:solidFill>
                <a:latin typeface="Times New Roman"/>
                <a:ea typeface="Times New Roman"/>
                <a:cs typeface="Times New Roman"/>
                <a:sym typeface="Times New Roman"/>
              </a:rPr>
            </a:br>
            <a:r>
              <a:rPr b="1" lang="en-US" sz="1800">
                <a:solidFill>
                  <a:srgbClr val="0033CC"/>
                </a:solidFill>
                <a:latin typeface="Times New Roman"/>
                <a:ea typeface="Times New Roman"/>
                <a:cs typeface="Times New Roman"/>
                <a:sym typeface="Times New Roman"/>
              </a:rPr>
              <a:t>Other Cyclic Codes</a:t>
            </a:r>
            <a:endParaRPr/>
          </a:p>
        </p:txBody>
      </p:sp>
      <p:sp>
        <p:nvSpPr>
          <p:cNvPr id="1467" name="Google Shape;1467;p1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68" name="Google Shape;1468;p1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69" name="Google Shape;1469;p1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3" name="Shape 1473"/>
        <p:cNvGrpSpPr/>
        <p:nvPr/>
      </p:nvGrpSpPr>
      <p:grpSpPr>
        <a:xfrm>
          <a:off x="0" y="0"/>
          <a:ext cx="0" cy="0"/>
          <a:chOff x="0" y="0"/>
          <a:chExt cx="0" cy="0"/>
        </a:xfrm>
      </p:grpSpPr>
      <p:sp>
        <p:nvSpPr>
          <p:cNvPr id="1474" name="Google Shape;1474;p127"/>
          <p:cNvSpPr txBox="1"/>
          <p:nvPr>
            <p:ph idx="1" type="body"/>
          </p:nvPr>
        </p:nvSpPr>
        <p:spPr>
          <a:xfrm>
            <a:off x="426244" y="1453754"/>
            <a:ext cx="1984838" cy="230832"/>
          </a:xfrm>
          <a:prstGeom prst="rect">
            <a:avLst/>
          </a:prstGeom>
          <a:noFill/>
          <a:ln>
            <a:noFill/>
          </a:ln>
        </p:spPr>
        <p:txBody>
          <a:bodyPr anchorCtr="0" anchor="t" bIns="0" lIns="0" spcFirstLastPara="1" rIns="30475" wrap="square" tIns="0">
            <a:spAutoFit/>
          </a:bodyPr>
          <a:lstStyle/>
          <a:p>
            <a:pPr indent="0" lvl="0" marL="0" marR="0" rtl="0" algn="l">
              <a:lnSpc>
                <a:spcPct val="90000"/>
              </a:lnSpc>
              <a:spcBef>
                <a:spcPts val="0"/>
              </a:spcBef>
              <a:spcAft>
                <a:spcPts val="0"/>
              </a:spcAft>
              <a:buClr>
                <a:schemeClr val="dk1"/>
              </a:buClr>
              <a:buSzPts val="1500"/>
              <a:buFont typeface="Arial"/>
              <a:buChar char="•"/>
            </a:pPr>
            <a:r>
              <a:rPr b="0" i="0" lang="en-US" sz="1500" u="none" cap="none" strike="noStrike">
                <a:solidFill>
                  <a:schemeClr val="dk1"/>
                </a:solidFill>
                <a:latin typeface="Times New Roman"/>
                <a:ea typeface="Times New Roman"/>
                <a:cs typeface="Times New Roman"/>
                <a:sym typeface="Times New Roman"/>
              </a:rPr>
              <a:t>A CRC code with C(7, 4)</a:t>
            </a:r>
            <a:endParaRPr/>
          </a:p>
        </p:txBody>
      </p:sp>
      <p:pic>
        <p:nvPicPr>
          <p:cNvPr id="1475" name="Google Shape;1475;p127"/>
          <p:cNvPicPr preferRelativeResize="0"/>
          <p:nvPr/>
        </p:nvPicPr>
        <p:blipFill rotWithShape="1">
          <a:blip r:embed="rId3">
            <a:alphaModFix/>
          </a:blip>
          <a:srcRect b="0" l="0" r="0" t="0"/>
          <a:stretch/>
        </p:blipFill>
        <p:spPr>
          <a:xfrm>
            <a:off x="246460" y="1758553"/>
            <a:ext cx="6554390" cy="3213497"/>
          </a:xfrm>
          <a:prstGeom prst="rect">
            <a:avLst/>
          </a:prstGeom>
          <a:noFill/>
          <a:ln>
            <a:noFill/>
          </a:ln>
        </p:spPr>
      </p:pic>
      <p:sp>
        <p:nvSpPr>
          <p:cNvPr id="1476" name="Google Shape;1476;p1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77" name="Google Shape;1477;p1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78" name="Google Shape;1478;p1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2" name="Shape 1482"/>
        <p:cNvGrpSpPr/>
        <p:nvPr/>
      </p:nvGrpSpPr>
      <p:grpSpPr>
        <a:xfrm>
          <a:off x="0" y="0"/>
          <a:ext cx="0" cy="0"/>
          <a:chOff x="0" y="0"/>
          <a:chExt cx="0" cy="0"/>
        </a:xfrm>
      </p:grpSpPr>
      <p:sp>
        <p:nvSpPr>
          <p:cNvPr id="1483" name="Google Shape;1483;p128"/>
          <p:cNvSpPr txBox="1"/>
          <p:nvPr>
            <p:ph type="title"/>
          </p:nvPr>
        </p:nvSpPr>
        <p:spPr>
          <a:xfrm>
            <a:off x="628650" y="1503530"/>
            <a:ext cx="2302552"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  </a:t>
            </a:r>
            <a:r>
              <a:rPr b="1" i="1" lang="en-US" sz="1500" u="none" cap="none" strike="noStrike">
                <a:solidFill>
                  <a:schemeClr val="dk1"/>
                </a:solidFill>
                <a:latin typeface="Times New Roman"/>
                <a:ea typeface="Times New Roman"/>
                <a:cs typeface="Times New Roman"/>
                <a:sym typeface="Times New Roman"/>
              </a:rPr>
              <a:t>CRC encoder and decoder</a:t>
            </a:r>
            <a:endParaRPr/>
          </a:p>
        </p:txBody>
      </p:sp>
      <p:pic>
        <p:nvPicPr>
          <p:cNvPr id="1484" name="Google Shape;1484;p128"/>
          <p:cNvPicPr preferRelativeResize="0"/>
          <p:nvPr>
            <p:ph idx="1" type="body"/>
          </p:nvPr>
        </p:nvPicPr>
        <p:blipFill rotWithShape="1">
          <a:blip r:embed="rId3">
            <a:alphaModFix/>
          </a:blip>
          <a:srcRect b="0" l="0" r="0" t="0"/>
          <a:stretch/>
        </p:blipFill>
        <p:spPr>
          <a:xfrm>
            <a:off x="768206" y="2458288"/>
            <a:ext cx="6216669" cy="3263504"/>
          </a:xfrm>
          <a:prstGeom prst="rect">
            <a:avLst/>
          </a:prstGeom>
          <a:noFill/>
          <a:ln>
            <a:noFill/>
          </a:ln>
        </p:spPr>
      </p:pic>
      <p:sp>
        <p:nvSpPr>
          <p:cNvPr id="1485" name="Google Shape;1485;p1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86" name="Google Shape;1486;p1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87" name="Google Shape;1487;p1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231140" y="100329"/>
            <a:ext cx="216598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6FC0"/>
              </a:buClr>
              <a:buSzPts val="2400"/>
              <a:buFont typeface="Times New Roman"/>
              <a:buNone/>
            </a:pPr>
            <a:r>
              <a:rPr b="1" i="1" lang="en-US" sz="2400">
                <a:solidFill>
                  <a:srgbClr val="006FC0"/>
                </a:solidFill>
                <a:latin typeface="Times New Roman"/>
                <a:ea typeface="Times New Roman"/>
                <a:cs typeface="Times New Roman"/>
                <a:sym typeface="Times New Roman"/>
              </a:rPr>
              <a:t>Second Principle</a:t>
            </a:r>
            <a:endParaRPr sz="2400">
              <a:latin typeface="Times New Roman"/>
              <a:ea typeface="Times New Roman"/>
              <a:cs typeface="Times New Roman"/>
              <a:sym typeface="Times New Roman"/>
            </a:endParaRPr>
          </a:p>
        </p:txBody>
      </p:sp>
      <p:sp>
        <p:nvSpPr>
          <p:cNvPr id="193" name="Google Shape;193;p13"/>
          <p:cNvSpPr txBox="1"/>
          <p:nvPr/>
        </p:nvSpPr>
        <p:spPr>
          <a:xfrm>
            <a:off x="231140" y="457784"/>
            <a:ext cx="8258809" cy="4491990"/>
          </a:xfrm>
          <a:prstGeom prst="rect">
            <a:avLst/>
          </a:prstGeom>
          <a:noFill/>
          <a:ln>
            <a:noFill/>
          </a:ln>
        </p:spPr>
        <p:txBody>
          <a:bodyPr anchorCtr="0" anchor="t" bIns="0" lIns="0" spcFirstLastPara="1" rIns="0" wrap="square" tIns="12050">
            <a:spAutoFit/>
          </a:bodyPr>
          <a:lstStyle/>
          <a:p>
            <a:pPr indent="-250825" lvl="0" marL="262890" marR="5080" rtl="0" algn="l">
              <a:lnSpc>
                <a:spcPct val="148300"/>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The second principle that we need to follow in protocol layering is  that the two objects under each layer at both sites should be identical.</a:t>
            </a:r>
            <a:endParaRPr sz="2200">
              <a:solidFill>
                <a:schemeClr val="dk1"/>
              </a:solidFill>
              <a:latin typeface="Arial"/>
              <a:ea typeface="Arial"/>
              <a:cs typeface="Arial"/>
              <a:sym typeface="Arial"/>
            </a:endParaRPr>
          </a:p>
          <a:p>
            <a:pPr indent="-283844" lvl="0" marL="295910" marR="0" rtl="0" algn="l">
              <a:lnSpc>
                <a:spcPct val="100000"/>
              </a:lnSpc>
              <a:spcBef>
                <a:spcPts val="125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For example, the object under layer 3 at both sites should be a</a:t>
            </a:r>
            <a:endParaRPr sz="2200">
              <a:solidFill>
                <a:schemeClr val="dk1"/>
              </a:solidFill>
              <a:latin typeface="Arial"/>
              <a:ea typeface="Arial"/>
              <a:cs typeface="Arial"/>
              <a:sym typeface="Arial"/>
            </a:endParaRPr>
          </a:p>
          <a:p>
            <a:pPr indent="63500" lvl="0" marL="262890" marR="459740" rtl="0" algn="l">
              <a:lnSpc>
                <a:spcPct val="147800"/>
              </a:lnSpc>
              <a:spcBef>
                <a:spcPts val="10"/>
              </a:spcBef>
              <a:spcAft>
                <a:spcPts val="0"/>
              </a:spcAft>
              <a:buNone/>
            </a:pPr>
            <a:r>
              <a:rPr lang="en-US" sz="2200">
                <a:solidFill>
                  <a:schemeClr val="dk1"/>
                </a:solidFill>
                <a:latin typeface="Arial"/>
                <a:ea typeface="Arial"/>
                <a:cs typeface="Arial"/>
                <a:sym typeface="Arial"/>
              </a:rPr>
              <a:t>plaintext letter. The object under layer 2 at both sites should be a  ciphertext letter. The object under layer 1 at both sites should be a  piece of mail.</a:t>
            </a:r>
            <a:endParaRPr sz="2200">
              <a:solidFill>
                <a:schemeClr val="dk1"/>
              </a:solidFill>
              <a:latin typeface="Arial"/>
              <a:ea typeface="Arial"/>
              <a:cs typeface="Arial"/>
              <a:sym typeface="Arial"/>
            </a:endParaRPr>
          </a:p>
          <a:p>
            <a:pPr indent="0" lvl="0" marL="12700" marR="0" rtl="0" algn="l">
              <a:lnSpc>
                <a:spcPct val="100000"/>
              </a:lnSpc>
              <a:spcBef>
                <a:spcPts val="1250"/>
              </a:spcBef>
              <a:spcAft>
                <a:spcPts val="0"/>
              </a:spcAft>
              <a:buNone/>
            </a:pPr>
            <a:r>
              <a:rPr b="1" lang="en-US" sz="2200">
                <a:solidFill>
                  <a:srgbClr val="00AF50"/>
                </a:solidFill>
                <a:latin typeface="Arial"/>
                <a:ea typeface="Arial"/>
                <a:cs typeface="Arial"/>
                <a:sym typeface="Arial"/>
              </a:rPr>
              <a:t>Logical Connections</a:t>
            </a:r>
            <a:endParaRPr sz="2200">
              <a:solidFill>
                <a:schemeClr val="dk1"/>
              </a:solidFill>
              <a:latin typeface="Arial"/>
              <a:ea typeface="Arial"/>
              <a:cs typeface="Arial"/>
              <a:sym typeface="Arial"/>
            </a:endParaRPr>
          </a:p>
          <a:p>
            <a:pPr indent="-283844" lvl="0" marL="295910" marR="0" rtl="0" algn="l">
              <a:lnSpc>
                <a:spcPct val="100000"/>
              </a:lnSpc>
              <a:spcBef>
                <a:spcPts val="127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Two protocols at the same layer can have a logical Connection</a:t>
            </a:r>
            <a:endParaRPr sz="2200">
              <a:solidFill>
                <a:schemeClr val="dk1"/>
              </a:solidFill>
              <a:latin typeface="Arial"/>
              <a:ea typeface="Arial"/>
              <a:cs typeface="Arial"/>
              <a:sym typeface="Arial"/>
            </a:endParaRPr>
          </a:p>
          <a:p>
            <a:pPr indent="-224154" lvl="0" marL="236220" marR="0" rtl="0" algn="l">
              <a:lnSpc>
                <a:spcPct val="100000"/>
              </a:lnSpc>
              <a:spcBef>
                <a:spcPts val="105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This means that we have layer-to-layer communication</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94" name="Google Shape;194;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95" name="Google Shape;195;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96" name="Google Shape;196;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1" name="Shape 1491"/>
        <p:cNvGrpSpPr/>
        <p:nvPr/>
      </p:nvGrpSpPr>
      <p:grpSpPr>
        <a:xfrm>
          <a:off x="0" y="0"/>
          <a:ext cx="0" cy="0"/>
          <a:chOff x="0" y="0"/>
          <a:chExt cx="0" cy="0"/>
        </a:xfrm>
      </p:grpSpPr>
      <p:sp>
        <p:nvSpPr>
          <p:cNvPr id="1492" name="Google Shape;1492;p129"/>
          <p:cNvSpPr txBox="1"/>
          <p:nvPr>
            <p:ph type="title"/>
          </p:nvPr>
        </p:nvSpPr>
        <p:spPr>
          <a:xfrm>
            <a:off x="628651" y="1503530"/>
            <a:ext cx="2206372"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  </a:t>
            </a:r>
            <a:r>
              <a:rPr b="1" i="1" lang="en-US" sz="1500" u="none" cap="none" strike="noStrike">
                <a:solidFill>
                  <a:schemeClr val="dk1"/>
                </a:solidFill>
                <a:latin typeface="Times New Roman"/>
                <a:ea typeface="Times New Roman"/>
                <a:cs typeface="Times New Roman"/>
                <a:sym typeface="Times New Roman"/>
              </a:rPr>
              <a:t>Division in CRC encoder</a:t>
            </a:r>
            <a:endParaRPr/>
          </a:p>
        </p:txBody>
      </p:sp>
      <p:pic>
        <p:nvPicPr>
          <p:cNvPr id="1493" name="Google Shape;1493;p129"/>
          <p:cNvPicPr preferRelativeResize="0"/>
          <p:nvPr>
            <p:ph idx="1" type="body"/>
          </p:nvPr>
        </p:nvPicPr>
        <p:blipFill rotWithShape="1">
          <a:blip r:embed="rId3">
            <a:alphaModFix/>
          </a:blip>
          <a:srcRect b="0" l="0" r="0" t="0"/>
          <a:stretch/>
        </p:blipFill>
        <p:spPr>
          <a:xfrm>
            <a:off x="628651" y="2226469"/>
            <a:ext cx="5521226" cy="3263504"/>
          </a:xfrm>
          <a:prstGeom prst="rect">
            <a:avLst/>
          </a:prstGeom>
          <a:noFill/>
          <a:ln>
            <a:noFill/>
          </a:ln>
        </p:spPr>
      </p:pic>
      <p:sp>
        <p:nvSpPr>
          <p:cNvPr id="1494" name="Google Shape;1494;p1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95" name="Google Shape;1495;p1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96" name="Google Shape;1496;p1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0" name="Shape 1500"/>
        <p:cNvGrpSpPr/>
        <p:nvPr/>
      </p:nvGrpSpPr>
      <p:grpSpPr>
        <a:xfrm>
          <a:off x="0" y="0"/>
          <a:ext cx="0" cy="0"/>
          <a:chOff x="0" y="0"/>
          <a:chExt cx="0" cy="0"/>
        </a:xfrm>
      </p:grpSpPr>
      <p:sp>
        <p:nvSpPr>
          <p:cNvPr id="1501" name="Google Shape;1501;p130"/>
          <p:cNvSpPr txBox="1"/>
          <p:nvPr>
            <p:ph type="title"/>
          </p:nvPr>
        </p:nvSpPr>
        <p:spPr>
          <a:xfrm>
            <a:off x="116204" y="1395889"/>
            <a:ext cx="5202385"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10.16  </a:t>
            </a:r>
            <a:r>
              <a:rPr b="1" i="1" lang="en-US" sz="1500" u="none" cap="none" strike="noStrike">
                <a:solidFill>
                  <a:schemeClr val="dk1"/>
                </a:solidFill>
                <a:latin typeface="Times New Roman"/>
                <a:ea typeface="Times New Roman"/>
                <a:cs typeface="Times New Roman"/>
                <a:sym typeface="Times New Roman"/>
              </a:rPr>
              <a:t>Division in the CRC decoder for two cases</a:t>
            </a:r>
            <a:endParaRPr/>
          </a:p>
        </p:txBody>
      </p:sp>
      <p:pic>
        <p:nvPicPr>
          <p:cNvPr id="1502" name="Google Shape;1502;p130"/>
          <p:cNvPicPr preferRelativeResize="0"/>
          <p:nvPr>
            <p:ph idx="1" type="body"/>
          </p:nvPr>
        </p:nvPicPr>
        <p:blipFill rotWithShape="1">
          <a:blip r:embed="rId3">
            <a:alphaModFix/>
          </a:blip>
          <a:srcRect b="0" l="0" r="0" t="0"/>
          <a:stretch/>
        </p:blipFill>
        <p:spPr>
          <a:xfrm>
            <a:off x="628651" y="2226469"/>
            <a:ext cx="6693798" cy="3263504"/>
          </a:xfrm>
          <a:prstGeom prst="rect">
            <a:avLst/>
          </a:prstGeom>
          <a:noFill/>
          <a:ln>
            <a:noFill/>
          </a:ln>
        </p:spPr>
      </p:pic>
      <p:sp>
        <p:nvSpPr>
          <p:cNvPr id="1503" name="Google Shape;1503;p1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04" name="Google Shape;1504;p1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05" name="Google Shape;1505;p1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9" name="Shape 1509"/>
        <p:cNvGrpSpPr/>
        <p:nvPr/>
      </p:nvGrpSpPr>
      <p:grpSpPr>
        <a:xfrm>
          <a:off x="0" y="0"/>
          <a:ext cx="0" cy="0"/>
          <a:chOff x="0" y="0"/>
          <a:chExt cx="0" cy="0"/>
        </a:xfrm>
      </p:grpSpPr>
      <p:sp>
        <p:nvSpPr>
          <p:cNvPr id="1510" name="Google Shape;1510;p131"/>
          <p:cNvSpPr txBox="1"/>
          <p:nvPr>
            <p:ph type="title"/>
          </p:nvPr>
        </p:nvSpPr>
        <p:spPr>
          <a:xfrm>
            <a:off x="116205" y="1395889"/>
            <a:ext cx="5005215"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10.17  </a:t>
            </a:r>
            <a:r>
              <a:rPr b="1" i="1" lang="en-US" sz="1500" u="none" cap="none" strike="noStrike">
                <a:solidFill>
                  <a:schemeClr val="dk1"/>
                </a:solidFill>
                <a:latin typeface="Times New Roman"/>
                <a:ea typeface="Times New Roman"/>
                <a:cs typeface="Times New Roman"/>
                <a:sym typeface="Times New Roman"/>
              </a:rPr>
              <a:t>Hardwired design of the divisor in CRC</a:t>
            </a:r>
            <a:endParaRPr/>
          </a:p>
        </p:txBody>
      </p:sp>
      <p:pic>
        <p:nvPicPr>
          <p:cNvPr id="1511" name="Google Shape;1511;p131"/>
          <p:cNvPicPr preferRelativeResize="0"/>
          <p:nvPr>
            <p:ph idx="1" type="body"/>
          </p:nvPr>
        </p:nvPicPr>
        <p:blipFill rotWithShape="1">
          <a:blip r:embed="rId3">
            <a:alphaModFix/>
          </a:blip>
          <a:srcRect b="0" l="0" r="0" t="0"/>
          <a:stretch/>
        </p:blipFill>
        <p:spPr>
          <a:xfrm>
            <a:off x="628650" y="2484518"/>
            <a:ext cx="7886700" cy="3033552"/>
          </a:xfrm>
          <a:prstGeom prst="rect">
            <a:avLst/>
          </a:prstGeom>
          <a:noFill/>
          <a:ln>
            <a:noFill/>
          </a:ln>
        </p:spPr>
      </p:pic>
      <p:sp>
        <p:nvSpPr>
          <p:cNvPr id="1512" name="Google Shape;1512;p1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13" name="Google Shape;1513;p1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14" name="Google Shape;1514;p1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8" name="Shape 1518"/>
        <p:cNvGrpSpPr/>
        <p:nvPr/>
      </p:nvGrpSpPr>
      <p:grpSpPr>
        <a:xfrm>
          <a:off x="0" y="0"/>
          <a:ext cx="0" cy="0"/>
          <a:chOff x="0" y="0"/>
          <a:chExt cx="0" cy="0"/>
        </a:xfrm>
      </p:grpSpPr>
      <p:sp>
        <p:nvSpPr>
          <p:cNvPr id="1519" name="Google Shape;1519;p132"/>
          <p:cNvSpPr txBox="1"/>
          <p:nvPr>
            <p:ph type="title"/>
          </p:nvPr>
        </p:nvSpPr>
        <p:spPr>
          <a:xfrm>
            <a:off x="116204" y="1395889"/>
            <a:ext cx="4934683"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10.18  </a:t>
            </a:r>
            <a:r>
              <a:rPr b="1" i="1" lang="en-US" sz="1500" u="none" cap="none" strike="noStrike">
                <a:solidFill>
                  <a:schemeClr val="dk1"/>
                </a:solidFill>
                <a:latin typeface="Times New Roman"/>
                <a:ea typeface="Times New Roman"/>
                <a:cs typeface="Times New Roman"/>
                <a:sym typeface="Times New Roman"/>
              </a:rPr>
              <a:t>Simulation of division in CRC encoder</a:t>
            </a:r>
            <a:endParaRPr/>
          </a:p>
        </p:txBody>
      </p:sp>
      <p:pic>
        <p:nvPicPr>
          <p:cNvPr id="1520" name="Google Shape;1520;p132"/>
          <p:cNvPicPr preferRelativeResize="0"/>
          <p:nvPr>
            <p:ph idx="1" type="body"/>
          </p:nvPr>
        </p:nvPicPr>
        <p:blipFill rotWithShape="1">
          <a:blip r:embed="rId3">
            <a:alphaModFix/>
          </a:blip>
          <a:srcRect b="0" l="0" r="0" t="0"/>
          <a:stretch/>
        </p:blipFill>
        <p:spPr>
          <a:xfrm>
            <a:off x="628651" y="2226469"/>
            <a:ext cx="5894162" cy="3263504"/>
          </a:xfrm>
          <a:prstGeom prst="rect">
            <a:avLst/>
          </a:prstGeom>
          <a:noFill/>
          <a:ln>
            <a:noFill/>
          </a:ln>
        </p:spPr>
      </p:pic>
      <p:sp>
        <p:nvSpPr>
          <p:cNvPr id="1521" name="Google Shape;1521;p1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22" name="Google Shape;1522;p1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23" name="Google Shape;1523;p1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7" name="Shape 1527"/>
        <p:cNvGrpSpPr/>
        <p:nvPr/>
      </p:nvGrpSpPr>
      <p:grpSpPr>
        <a:xfrm>
          <a:off x="0" y="0"/>
          <a:ext cx="0" cy="0"/>
          <a:chOff x="0" y="0"/>
          <a:chExt cx="0" cy="0"/>
        </a:xfrm>
      </p:grpSpPr>
      <p:sp>
        <p:nvSpPr>
          <p:cNvPr id="1528" name="Google Shape;1528;p133"/>
          <p:cNvSpPr txBox="1"/>
          <p:nvPr>
            <p:ph type="title"/>
          </p:nvPr>
        </p:nvSpPr>
        <p:spPr>
          <a:xfrm>
            <a:off x="628651" y="878982"/>
            <a:ext cx="5455660"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10.19  </a:t>
            </a:r>
            <a:r>
              <a:rPr b="1" i="1" lang="en-US" sz="1500" u="none" cap="none" strike="noStrike">
                <a:solidFill>
                  <a:schemeClr val="dk1"/>
                </a:solidFill>
                <a:latin typeface="Times New Roman"/>
                <a:ea typeface="Times New Roman"/>
                <a:cs typeface="Times New Roman"/>
                <a:sym typeface="Times New Roman"/>
              </a:rPr>
              <a:t>The CRC encoder design using shift registers</a:t>
            </a:r>
            <a:endParaRPr/>
          </a:p>
        </p:txBody>
      </p:sp>
      <p:pic>
        <p:nvPicPr>
          <p:cNvPr id="1529" name="Google Shape;1529;p133"/>
          <p:cNvPicPr preferRelativeResize="0"/>
          <p:nvPr>
            <p:ph idx="1" type="body"/>
          </p:nvPr>
        </p:nvPicPr>
        <p:blipFill rotWithShape="1">
          <a:blip r:embed="rId3">
            <a:alphaModFix/>
          </a:blip>
          <a:srcRect b="0" l="0" r="0" t="0"/>
          <a:stretch/>
        </p:blipFill>
        <p:spPr>
          <a:xfrm>
            <a:off x="508715" y="1844429"/>
            <a:ext cx="7886700" cy="605138"/>
          </a:xfrm>
          <a:prstGeom prst="rect">
            <a:avLst/>
          </a:prstGeom>
          <a:noFill/>
          <a:ln>
            <a:noFill/>
          </a:ln>
        </p:spPr>
      </p:pic>
      <p:sp>
        <p:nvSpPr>
          <p:cNvPr id="1530" name="Google Shape;1530;p133"/>
          <p:cNvSpPr/>
          <p:nvPr/>
        </p:nvSpPr>
        <p:spPr>
          <a:xfrm>
            <a:off x="569648" y="2716042"/>
            <a:ext cx="5712781" cy="276999"/>
          </a:xfrm>
          <a:prstGeom prst="rect">
            <a:avLst/>
          </a:prstGeom>
          <a:noFill/>
          <a:ln>
            <a:noFill/>
          </a:ln>
        </p:spPr>
        <p:txBody>
          <a:bodyPr anchorCtr="0" anchor="t" bIns="0" lIns="0" spcFirstLastPara="1" rIns="30475" wrap="square" tIns="0">
            <a:spAutoFit/>
          </a:bodyPr>
          <a:lstStyle/>
          <a:p>
            <a:pPr indent="0" lvl="0" marL="39688" marR="0" rtl="0" algn="l">
              <a:spcBef>
                <a:spcPts val="0"/>
              </a:spcBef>
              <a:spcAft>
                <a:spcPts val="0"/>
              </a:spcAft>
              <a:buNone/>
            </a:pPr>
            <a:r>
              <a:rPr b="1" lang="en-US" sz="1800">
                <a:solidFill>
                  <a:srgbClr val="3333CC"/>
                </a:solidFill>
                <a:latin typeface="Times New Roman"/>
                <a:ea typeface="Times New Roman"/>
                <a:cs typeface="Times New Roman"/>
                <a:sym typeface="Times New Roman"/>
              </a:rPr>
              <a:t>Figure 10.20  </a:t>
            </a:r>
            <a:r>
              <a:rPr b="1" i="1" lang="en-US" sz="1500">
                <a:solidFill>
                  <a:schemeClr val="dk1"/>
                </a:solidFill>
                <a:latin typeface="Times New Roman"/>
                <a:ea typeface="Times New Roman"/>
                <a:cs typeface="Times New Roman"/>
                <a:sym typeface="Times New Roman"/>
              </a:rPr>
              <a:t>General design of encoder and decoder of a CRC code</a:t>
            </a:r>
            <a:endParaRPr/>
          </a:p>
        </p:txBody>
      </p:sp>
      <p:pic>
        <p:nvPicPr>
          <p:cNvPr id="1531" name="Google Shape;1531;p133"/>
          <p:cNvPicPr preferRelativeResize="0"/>
          <p:nvPr/>
        </p:nvPicPr>
        <p:blipFill rotWithShape="1">
          <a:blip r:embed="rId4">
            <a:alphaModFix/>
          </a:blip>
          <a:srcRect b="0" l="0" r="0" t="0"/>
          <a:stretch/>
        </p:blipFill>
        <p:spPr>
          <a:xfrm>
            <a:off x="757582" y="2989885"/>
            <a:ext cx="5465153" cy="2821085"/>
          </a:xfrm>
          <a:prstGeom prst="rect">
            <a:avLst/>
          </a:prstGeom>
          <a:noFill/>
          <a:ln>
            <a:noFill/>
          </a:ln>
        </p:spPr>
      </p:pic>
      <p:sp>
        <p:nvSpPr>
          <p:cNvPr id="1532" name="Google Shape;1532;p1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33" name="Google Shape;1533;p1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34" name="Google Shape;1534;p1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8" name="Shape 1538"/>
        <p:cNvGrpSpPr/>
        <p:nvPr/>
      </p:nvGrpSpPr>
      <p:grpSpPr>
        <a:xfrm>
          <a:off x="0" y="0"/>
          <a:ext cx="0" cy="0"/>
          <a:chOff x="0" y="0"/>
          <a:chExt cx="0" cy="0"/>
        </a:xfrm>
      </p:grpSpPr>
      <p:sp>
        <p:nvSpPr>
          <p:cNvPr id="1539" name="Google Shape;1539;p134"/>
          <p:cNvSpPr txBox="1"/>
          <p:nvPr>
            <p:ph type="title"/>
          </p:nvPr>
        </p:nvSpPr>
        <p:spPr>
          <a:xfrm>
            <a:off x="154939" y="718185"/>
            <a:ext cx="8687435" cy="500137"/>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dk1"/>
              </a:buClr>
              <a:buSzPts val="3300"/>
              <a:buFont typeface="Calibri"/>
              <a:buNone/>
            </a:pPr>
            <a:r>
              <a:rPr lang="en-US"/>
              <a:t>Using Polynomials</a:t>
            </a:r>
            <a:endParaRPr/>
          </a:p>
        </p:txBody>
      </p:sp>
      <p:sp>
        <p:nvSpPr>
          <p:cNvPr id="1540" name="Google Shape;1540;p134"/>
          <p:cNvSpPr txBox="1"/>
          <p:nvPr>
            <p:ph idx="1" type="body"/>
          </p:nvPr>
        </p:nvSpPr>
        <p:spPr>
          <a:xfrm>
            <a:off x="532460" y="1536268"/>
            <a:ext cx="8079079" cy="3739485"/>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We can use a polynomial to represent a binary word.</a:t>
            </a:r>
            <a:endParaRPr/>
          </a:p>
          <a:p>
            <a:pPr indent="-171450" lvl="0" marL="171450" rtl="0" algn="l">
              <a:lnSpc>
                <a:spcPct val="90000"/>
              </a:lnSpc>
              <a:spcBef>
                <a:spcPts val="750"/>
              </a:spcBef>
              <a:spcAft>
                <a:spcPts val="0"/>
              </a:spcAft>
              <a:buClr>
                <a:schemeClr val="dk1"/>
              </a:buClr>
              <a:buSzPts val="2100"/>
              <a:buChar char="•"/>
            </a:pPr>
            <a:r>
              <a:rPr lang="en-US"/>
              <a:t>Each bit from right to left is mapped onto a power term.</a:t>
            </a:r>
            <a:endParaRPr/>
          </a:p>
          <a:p>
            <a:pPr indent="-171450" lvl="0" marL="171450" rtl="0" algn="l">
              <a:lnSpc>
                <a:spcPct val="90000"/>
              </a:lnSpc>
              <a:spcBef>
                <a:spcPts val="750"/>
              </a:spcBef>
              <a:spcAft>
                <a:spcPts val="0"/>
              </a:spcAft>
              <a:buClr>
                <a:schemeClr val="dk1"/>
              </a:buClr>
              <a:buSzPts val="2100"/>
              <a:buChar char="•"/>
            </a:pPr>
            <a:r>
              <a:rPr lang="en-US"/>
              <a:t>The rightmost bit represents the “0” power term. The bit next to it the “1” power term, etc.</a:t>
            </a:r>
            <a:endParaRPr/>
          </a:p>
          <a:p>
            <a:pPr indent="-171450" lvl="0" marL="171450" rtl="0" algn="l">
              <a:lnSpc>
                <a:spcPct val="90000"/>
              </a:lnSpc>
              <a:spcBef>
                <a:spcPts val="750"/>
              </a:spcBef>
              <a:spcAft>
                <a:spcPts val="0"/>
              </a:spcAft>
              <a:buClr>
                <a:schemeClr val="dk1"/>
              </a:buClr>
              <a:buSzPts val="2100"/>
              <a:buChar char="•"/>
            </a:pPr>
            <a:r>
              <a:rPr lang="en-US"/>
              <a:t>If the bit is of value zero, the power term is deleted from the expression.</a:t>
            </a:r>
            <a:endParaRPr/>
          </a:p>
          <a:p>
            <a:pPr indent="-38100" lvl="0" marL="171450" rtl="0" algn="l">
              <a:lnSpc>
                <a:spcPct val="90000"/>
              </a:lnSpc>
              <a:spcBef>
                <a:spcPts val="750"/>
              </a:spcBef>
              <a:spcAft>
                <a:spcPts val="0"/>
              </a:spcAft>
              <a:buClr>
                <a:schemeClr val="dk1"/>
              </a:buClr>
              <a:buSzPts val="2100"/>
              <a:buNone/>
            </a:pPr>
            <a:r>
              <a:t/>
            </a:r>
            <a:endParaRPr/>
          </a:p>
        </p:txBody>
      </p:sp>
      <p:sp>
        <p:nvSpPr>
          <p:cNvPr id="1541" name="Google Shape;1541;p1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42" name="Google Shape;1542;p1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43" name="Google Shape;1543;p1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7" name="Shape 1547"/>
        <p:cNvGrpSpPr/>
        <p:nvPr/>
      </p:nvGrpSpPr>
      <p:grpSpPr>
        <a:xfrm>
          <a:off x="0" y="0"/>
          <a:ext cx="0" cy="0"/>
          <a:chOff x="0" y="0"/>
          <a:chExt cx="0" cy="0"/>
        </a:xfrm>
      </p:grpSpPr>
      <p:sp>
        <p:nvSpPr>
          <p:cNvPr id="1548" name="Google Shape;1548;p135"/>
          <p:cNvSpPr txBox="1"/>
          <p:nvPr>
            <p:ph type="title"/>
          </p:nvPr>
        </p:nvSpPr>
        <p:spPr>
          <a:xfrm>
            <a:off x="116204" y="1395889"/>
            <a:ext cx="5240857"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10.21   </a:t>
            </a:r>
            <a:r>
              <a:rPr b="1" i="1" lang="en-US" sz="2400" u="none" cap="none" strike="noStrike">
                <a:solidFill>
                  <a:srgbClr val="3333CC"/>
                </a:solidFill>
                <a:latin typeface="Times New Roman"/>
                <a:ea typeface="Times New Roman"/>
                <a:cs typeface="Times New Roman"/>
                <a:sym typeface="Times New Roman"/>
              </a:rPr>
              <a:t>A</a:t>
            </a:r>
            <a:r>
              <a:rPr b="1" i="0" lang="en-US" sz="2400" u="none" cap="none" strike="noStrike">
                <a:solidFill>
                  <a:srgbClr val="3333CC"/>
                </a:solidFill>
                <a:latin typeface="Times New Roman"/>
                <a:ea typeface="Times New Roman"/>
                <a:cs typeface="Times New Roman"/>
                <a:sym typeface="Times New Roman"/>
              </a:rPr>
              <a:t> </a:t>
            </a:r>
            <a:r>
              <a:rPr b="1" i="1" lang="en-US" sz="1500" u="none" cap="none" strike="noStrike">
                <a:solidFill>
                  <a:schemeClr val="dk1"/>
                </a:solidFill>
                <a:latin typeface="Times New Roman"/>
                <a:ea typeface="Times New Roman"/>
                <a:cs typeface="Times New Roman"/>
                <a:sym typeface="Times New Roman"/>
              </a:rPr>
              <a:t>polynomial to represent a binary word</a:t>
            </a:r>
            <a:endParaRPr/>
          </a:p>
        </p:txBody>
      </p:sp>
      <p:pic>
        <p:nvPicPr>
          <p:cNvPr id="1549" name="Google Shape;1549;p135"/>
          <p:cNvPicPr preferRelativeResize="0"/>
          <p:nvPr>
            <p:ph idx="1" type="body"/>
          </p:nvPr>
        </p:nvPicPr>
        <p:blipFill rotWithShape="1">
          <a:blip r:embed="rId3">
            <a:alphaModFix/>
          </a:blip>
          <a:srcRect b="0" l="0" r="0" t="0"/>
          <a:stretch/>
        </p:blipFill>
        <p:spPr>
          <a:xfrm>
            <a:off x="628650" y="2934849"/>
            <a:ext cx="7886700" cy="2132889"/>
          </a:xfrm>
          <a:prstGeom prst="rect">
            <a:avLst/>
          </a:prstGeom>
          <a:noFill/>
          <a:ln>
            <a:noFill/>
          </a:ln>
        </p:spPr>
      </p:pic>
      <p:sp>
        <p:nvSpPr>
          <p:cNvPr id="1550" name="Google Shape;1550;p1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51" name="Google Shape;1551;p1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52" name="Google Shape;1552;p1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6" name="Shape 1556"/>
        <p:cNvGrpSpPr/>
        <p:nvPr/>
      </p:nvGrpSpPr>
      <p:grpSpPr>
        <a:xfrm>
          <a:off x="0" y="0"/>
          <a:ext cx="0" cy="0"/>
          <a:chOff x="0" y="0"/>
          <a:chExt cx="0" cy="0"/>
        </a:xfrm>
      </p:grpSpPr>
      <p:sp>
        <p:nvSpPr>
          <p:cNvPr id="1557" name="Google Shape;1557;p136"/>
          <p:cNvSpPr txBox="1"/>
          <p:nvPr>
            <p:ph type="title"/>
          </p:nvPr>
        </p:nvSpPr>
        <p:spPr>
          <a:xfrm>
            <a:off x="116205" y="1395889"/>
            <a:ext cx="4412104"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10.22  </a:t>
            </a:r>
            <a:r>
              <a:rPr b="1" i="1" lang="en-US" sz="1500" u="none" cap="none" strike="noStrike">
                <a:solidFill>
                  <a:schemeClr val="dk1"/>
                </a:solidFill>
                <a:latin typeface="Times New Roman"/>
                <a:ea typeface="Times New Roman"/>
                <a:cs typeface="Times New Roman"/>
                <a:sym typeface="Times New Roman"/>
              </a:rPr>
              <a:t>CRC division using polynomials</a:t>
            </a:r>
            <a:endParaRPr/>
          </a:p>
        </p:txBody>
      </p:sp>
      <p:pic>
        <p:nvPicPr>
          <p:cNvPr id="1558" name="Google Shape;1558;p136"/>
          <p:cNvPicPr preferRelativeResize="0"/>
          <p:nvPr>
            <p:ph idx="1" type="body"/>
          </p:nvPr>
        </p:nvPicPr>
        <p:blipFill rotWithShape="1">
          <a:blip r:embed="rId3">
            <a:alphaModFix/>
          </a:blip>
          <a:srcRect b="0" l="0" r="0" t="0"/>
          <a:stretch/>
        </p:blipFill>
        <p:spPr>
          <a:xfrm>
            <a:off x="856765" y="1936695"/>
            <a:ext cx="4629314" cy="2417170"/>
          </a:xfrm>
          <a:prstGeom prst="rect">
            <a:avLst/>
          </a:prstGeom>
          <a:noFill/>
          <a:ln>
            <a:noFill/>
          </a:ln>
        </p:spPr>
      </p:pic>
      <p:sp>
        <p:nvSpPr>
          <p:cNvPr id="1559" name="Google Shape;1559;p1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60" name="Google Shape;1560;p1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61" name="Google Shape;1561;p1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5" name="Shape 1565"/>
        <p:cNvGrpSpPr/>
        <p:nvPr/>
      </p:nvGrpSpPr>
      <p:grpSpPr>
        <a:xfrm>
          <a:off x="0" y="0"/>
          <a:ext cx="0" cy="0"/>
          <a:chOff x="0" y="0"/>
          <a:chExt cx="0" cy="0"/>
        </a:xfrm>
      </p:grpSpPr>
      <p:sp>
        <p:nvSpPr>
          <p:cNvPr id="1566" name="Google Shape;1566;p137"/>
          <p:cNvSpPr txBox="1"/>
          <p:nvPr>
            <p:ph idx="1" type="body"/>
          </p:nvPr>
        </p:nvSpPr>
        <p:spPr>
          <a:xfrm>
            <a:off x="522399" y="1328168"/>
            <a:ext cx="7886700" cy="5355312"/>
          </a:xfrm>
          <a:prstGeom prst="rect">
            <a:avLst/>
          </a:prstGeom>
          <a:noFill/>
          <a:ln>
            <a:noFill/>
          </a:ln>
        </p:spPr>
        <p:txBody>
          <a:bodyPr anchorCtr="0" anchor="t" bIns="45700" lIns="91425" spcFirstLastPara="1" rIns="91425" wrap="square" tIns="45700">
            <a:spAutoFit/>
          </a:bodyPr>
          <a:lstStyle/>
          <a:p>
            <a:pPr indent="-171450" lvl="0" marL="171450" rtl="0" algn="l">
              <a:lnSpc>
                <a:spcPct val="90000"/>
              </a:lnSpc>
              <a:spcBef>
                <a:spcPts val="0"/>
              </a:spcBef>
              <a:spcAft>
                <a:spcPts val="0"/>
              </a:spcAft>
              <a:buClr>
                <a:schemeClr val="dk1"/>
              </a:buClr>
              <a:buSzPts val="2100"/>
              <a:buChar char="•"/>
            </a:pPr>
            <a:r>
              <a:rPr b="1" lang="en-US">
                <a:solidFill>
                  <a:schemeClr val="dk1"/>
                </a:solidFill>
                <a:latin typeface="Arial"/>
                <a:ea typeface="Arial"/>
                <a:cs typeface="Arial"/>
                <a:sym typeface="Arial"/>
              </a:rPr>
              <a:t>NOTE:</a:t>
            </a:r>
            <a:endParaRPr/>
          </a:p>
          <a:p>
            <a:pPr indent="-385763" lvl="0" marL="385763" rtl="0" algn="l">
              <a:lnSpc>
                <a:spcPct val="90000"/>
              </a:lnSpc>
              <a:spcBef>
                <a:spcPts val="750"/>
              </a:spcBef>
              <a:spcAft>
                <a:spcPts val="0"/>
              </a:spcAft>
              <a:buClr>
                <a:schemeClr val="dk1"/>
              </a:buClr>
              <a:buSzPts val="1500"/>
              <a:buAutoNum type="arabicParenR"/>
            </a:pPr>
            <a:r>
              <a:rPr lang="en-US" sz="1500">
                <a:latin typeface="Arial"/>
                <a:ea typeface="Arial"/>
                <a:cs typeface="Arial"/>
                <a:sym typeface="Arial"/>
              </a:rPr>
              <a:t>The divisor in a cyclic code is normally called the generator polynomial or simply the generator.</a:t>
            </a:r>
            <a:endParaRPr/>
          </a:p>
          <a:p>
            <a:pPr indent="-385763" lvl="0" marL="385763" rtl="0" algn="l">
              <a:lnSpc>
                <a:spcPct val="90000"/>
              </a:lnSpc>
              <a:spcBef>
                <a:spcPts val="750"/>
              </a:spcBef>
              <a:spcAft>
                <a:spcPts val="0"/>
              </a:spcAft>
              <a:buClr>
                <a:schemeClr val="dk1"/>
              </a:buClr>
              <a:buSzPts val="1500"/>
              <a:buAutoNum type="arabicParenR"/>
            </a:pPr>
            <a:r>
              <a:rPr lang="en-US" sz="1500">
                <a:latin typeface="Arial"/>
                <a:ea typeface="Arial"/>
                <a:cs typeface="Arial"/>
                <a:sym typeface="Arial"/>
              </a:rPr>
              <a:t>In a cyclic code,</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If s(x) ≠ 0, one or more bits is corrupted.</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If s(x) = 0, either</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   </a:t>
            </a:r>
            <a:r>
              <a:rPr lang="en-US" sz="1500">
                <a:solidFill>
                  <a:srgbClr val="FF0000"/>
                </a:solidFill>
                <a:latin typeface="Arial"/>
                <a:ea typeface="Arial"/>
                <a:cs typeface="Arial"/>
                <a:sym typeface="Arial"/>
              </a:rPr>
              <a:t>a.</a:t>
            </a:r>
            <a:r>
              <a:rPr lang="en-US" sz="1500">
                <a:latin typeface="Arial"/>
                <a:ea typeface="Arial"/>
                <a:cs typeface="Arial"/>
                <a:sym typeface="Arial"/>
              </a:rPr>
              <a:t> No bit is corrupted. or</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   </a:t>
            </a:r>
            <a:r>
              <a:rPr lang="en-US" sz="1500">
                <a:solidFill>
                  <a:srgbClr val="FF0000"/>
                </a:solidFill>
                <a:latin typeface="Arial"/>
                <a:ea typeface="Arial"/>
                <a:cs typeface="Arial"/>
                <a:sym typeface="Arial"/>
              </a:rPr>
              <a:t>b.</a:t>
            </a:r>
            <a:r>
              <a:rPr lang="en-US" sz="1500">
                <a:latin typeface="Arial"/>
                <a:ea typeface="Arial"/>
                <a:cs typeface="Arial"/>
                <a:sym typeface="Arial"/>
              </a:rPr>
              <a:t> Some bits are corrupted, but the</a:t>
            </a:r>
            <a:br>
              <a:rPr lang="en-US" sz="1500">
                <a:latin typeface="Arial"/>
                <a:ea typeface="Arial"/>
                <a:cs typeface="Arial"/>
                <a:sym typeface="Arial"/>
              </a:rPr>
            </a:br>
            <a:r>
              <a:rPr lang="en-US" sz="1500">
                <a:latin typeface="Arial"/>
                <a:ea typeface="Arial"/>
                <a:cs typeface="Arial"/>
                <a:sym typeface="Arial"/>
              </a:rPr>
              <a:t>       decoder failed to detect them.</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3) In a cyclic code, those e(x) errors that are divisible by g(x) are not caught. Received codeword (c(x) + e(x))/g(x) = c(x)/g(x) + e(x)/gx</a:t>
            </a:r>
            <a:endParaRPr sz="1500">
              <a:latin typeface="Arial"/>
              <a:ea typeface="Arial"/>
              <a:cs typeface="Arial"/>
              <a:sym typeface="Arial"/>
            </a:endParaRPr>
          </a:p>
          <a:p>
            <a:pPr indent="-171450" lvl="0" marL="171450" rtl="0" algn="ctr">
              <a:lnSpc>
                <a:spcPct val="90000"/>
              </a:lnSpc>
              <a:spcBef>
                <a:spcPts val="750"/>
              </a:spcBef>
              <a:spcAft>
                <a:spcPts val="0"/>
              </a:spcAft>
              <a:buClr>
                <a:schemeClr val="dk1"/>
              </a:buClr>
              <a:buSzPts val="1500"/>
              <a:buChar char="•"/>
            </a:pPr>
            <a:r>
              <a:rPr lang="en-US" sz="1500">
                <a:latin typeface="Arial"/>
                <a:ea typeface="Arial"/>
                <a:cs typeface="Arial"/>
                <a:sym typeface="Arial"/>
              </a:rPr>
              <a:t>The first part is by definition divisible the second part will determine the error. If “0”conclusion -&gt; no error occured.That could mean that an error went undetected.</a:t>
            </a:r>
            <a:endParaRPr/>
          </a:p>
          <a:p>
            <a:pPr indent="-171450" lvl="0" marL="171450" rtl="0" algn="l">
              <a:lnSpc>
                <a:spcPct val="90000"/>
              </a:lnSpc>
              <a:spcBef>
                <a:spcPts val="750"/>
              </a:spcBef>
              <a:spcAft>
                <a:spcPts val="0"/>
              </a:spcAft>
              <a:buClr>
                <a:schemeClr val="dk1"/>
              </a:buClr>
              <a:buSzPts val="1500"/>
              <a:buChar char="•"/>
            </a:pPr>
            <a:r>
              <a:rPr lang="en-US" sz="1500">
                <a:latin typeface="Arial"/>
                <a:ea typeface="Arial"/>
                <a:cs typeface="Arial"/>
                <a:sym typeface="Arial"/>
              </a:rPr>
              <a:t>4) If the generator has more than one term and the coefficient of x</a:t>
            </a:r>
            <a:r>
              <a:rPr baseline="30000" lang="en-US" sz="1500">
                <a:latin typeface="Arial"/>
                <a:ea typeface="Arial"/>
                <a:cs typeface="Arial"/>
                <a:sym typeface="Arial"/>
              </a:rPr>
              <a:t>0</a:t>
            </a:r>
            <a:r>
              <a:rPr lang="en-US" sz="1500">
                <a:latin typeface="Arial"/>
                <a:ea typeface="Arial"/>
                <a:cs typeface="Arial"/>
                <a:sym typeface="Arial"/>
              </a:rPr>
              <a:t> is 1, </a:t>
            </a:r>
            <a:br>
              <a:rPr lang="en-US" sz="1500">
                <a:latin typeface="Arial"/>
                <a:ea typeface="Arial"/>
                <a:cs typeface="Arial"/>
                <a:sym typeface="Arial"/>
              </a:rPr>
            </a:br>
            <a:r>
              <a:rPr lang="en-US" sz="1500">
                <a:latin typeface="Arial"/>
                <a:ea typeface="Arial"/>
                <a:cs typeface="Arial"/>
                <a:sym typeface="Arial"/>
              </a:rPr>
              <a:t>all single errors can be caught.</a:t>
            </a:r>
            <a:endParaRPr/>
          </a:p>
          <a:p>
            <a:pPr indent="-76200" lvl="0" marL="171450" rtl="0" algn="ctr">
              <a:lnSpc>
                <a:spcPct val="90000"/>
              </a:lnSpc>
              <a:spcBef>
                <a:spcPts val="750"/>
              </a:spcBef>
              <a:spcAft>
                <a:spcPts val="0"/>
              </a:spcAft>
              <a:buClr>
                <a:schemeClr val="dk1"/>
              </a:buClr>
              <a:buSzPts val="1500"/>
              <a:buNone/>
            </a:pPr>
            <a:r>
              <a:t/>
            </a:r>
            <a:endParaRPr sz="1500">
              <a:latin typeface="Arial"/>
              <a:ea typeface="Arial"/>
              <a:cs typeface="Arial"/>
              <a:sym typeface="Arial"/>
            </a:endParaRPr>
          </a:p>
          <a:p>
            <a:pPr indent="-76200" lvl="0" marL="171450" rtl="0" algn="ctr">
              <a:lnSpc>
                <a:spcPct val="90000"/>
              </a:lnSpc>
              <a:spcBef>
                <a:spcPts val="750"/>
              </a:spcBef>
              <a:spcAft>
                <a:spcPts val="0"/>
              </a:spcAft>
              <a:buClr>
                <a:schemeClr val="dk1"/>
              </a:buClr>
              <a:buSzPts val="1500"/>
              <a:buNone/>
            </a:pPr>
            <a:r>
              <a:t/>
            </a:r>
            <a:endParaRPr sz="1500">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None/>
            </a:pPr>
            <a:r>
              <a:t/>
            </a:r>
            <a:endParaRPr b="1">
              <a:solidFill>
                <a:schemeClr val="dk1"/>
              </a:solidFill>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None/>
            </a:pPr>
            <a:r>
              <a:t/>
            </a:r>
            <a:endParaRPr b="1">
              <a:solidFill>
                <a:schemeClr val="dk1"/>
              </a:solidFill>
              <a:latin typeface="Arial"/>
              <a:ea typeface="Arial"/>
              <a:cs typeface="Arial"/>
              <a:sym typeface="Arial"/>
            </a:endParaRPr>
          </a:p>
          <a:p>
            <a:pPr indent="-38100" lvl="0" marL="171450" rtl="0" algn="l">
              <a:lnSpc>
                <a:spcPct val="90000"/>
              </a:lnSpc>
              <a:spcBef>
                <a:spcPts val="750"/>
              </a:spcBef>
              <a:spcAft>
                <a:spcPts val="0"/>
              </a:spcAft>
              <a:buClr>
                <a:schemeClr val="dk1"/>
              </a:buClr>
              <a:buSzPts val="2100"/>
              <a:buNone/>
            </a:pPr>
            <a:r>
              <a:t/>
            </a:r>
            <a:endParaRPr b="1">
              <a:solidFill>
                <a:schemeClr val="dk1"/>
              </a:solidFill>
              <a:latin typeface="Arial"/>
              <a:ea typeface="Arial"/>
              <a:cs typeface="Arial"/>
              <a:sym typeface="Arial"/>
            </a:endParaRPr>
          </a:p>
        </p:txBody>
      </p:sp>
      <p:sp>
        <p:nvSpPr>
          <p:cNvPr id="1567" name="Google Shape;1567;p1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68" name="Google Shape;1568;p1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69" name="Google Shape;1569;p1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3" name="Shape 1573"/>
        <p:cNvGrpSpPr/>
        <p:nvPr/>
      </p:nvGrpSpPr>
      <p:grpSpPr>
        <a:xfrm>
          <a:off x="0" y="0"/>
          <a:ext cx="0" cy="0"/>
          <a:chOff x="0" y="0"/>
          <a:chExt cx="0" cy="0"/>
        </a:xfrm>
      </p:grpSpPr>
      <p:sp>
        <p:nvSpPr>
          <p:cNvPr id="1574" name="Google Shape;1574;p138"/>
          <p:cNvSpPr txBox="1"/>
          <p:nvPr>
            <p:ph type="title"/>
          </p:nvPr>
        </p:nvSpPr>
        <p:spPr>
          <a:xfrm>
            <a:off x="628650" y="1461980"/>
            <a:ext cx="1659749"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FF0000"/>
              </a:buClr>
              <a:buSzPts val="2400"/>
              <a:buFont typeface="Times New Roman"/>
              <a:buNone/>
            </a:pPr>
            <a:r>
              <a:rPr b="1" i="1" lang="en-US" sz="2400" u="none" cap="none" strike="noStrike">
                <a:solidFill>
                  <a:srgbClr val="FF0000"/>
                </a:solidFill>
                <a:latin typeface="Times New Roman"/>
                <a:ea typeface="Times New Roman"/>
                <a:cs typeface="Times New Roman"/>
                <a:sym typeface="Times New Roman"/>
              </a:rPr>
              <a:t>Example 1.1</a:t>
            </a:r>
            <a:endParaRPr/>
          </a:p>
        </p:txBody>
      </p:sp>
      <p:sp>
        <p:nvSpPr>
          <p:cNvPr id="1575" name="Google Shape;1575;p138"/>
          <p:cNvSpPr txBox="1"/>
          <p:nvPr>
            <p:ph idx="1" type="body"/>
          </p:nvPr>
        </p:nvSpPr>
        <p:spPr>
          <a:xfrm>
            <a:off x="399346" y="2009451"/>
            <a:ext cx="6059309" cy="1615827"/>
          </a:xfrm>
          <a:prstGeom prst="rect">
            <a:avLst/>
          </a:prstGeom>
          <a:noFill/>
          <a:ln>
            <a:noFill/>
          </a:ln>
        </p:spPr>
        <p:txBody>
          <a:bodyPr anchorCtr="0" anchor="t" bIns="0" lIns="0" spcFirstLastPara="1" rIns="30475" wrap="square" tIns="0">
            <a:spAutoFit/>
          </a:bodyPr>
          <a:lstStyle/>
          <a:p>
            <a:pPr indent="0" lvl="0" marL="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Times New Roman"/>
                <a:ea typeface="Times New Roman"/>
                <a:cs typeface="Times New Roman"/>
                <a:sym typeface="Times New Roman"/>
              </a:rPr>
              <a:t>Which of the following g(x) values guarantees that a single-bit error is caught? For each case, what is the error that cannot be caught?</a:t>
            </a:r>
            <a:endParaRPr/>
          </a:p>
          <a:p>
            <a:pPr indent="-385763" lvl="0" marL="385763" marR="0" rtl="0" algn="l">
              <a:lnSpc>
                <a:spcPct val="90000"/>
              </a:lnSpc>
              <a:spcBef>
                <a:spcPts val="750"/>
              </a:spcBef>
              <a:spcAft>
                <a:spcPts val="0"/>
              </a:spcAft>
              <a:buClr>
                <a:schemeClr val="dk1"/>
              </a:buClr>
              <a:buSzPts val="2100"/>
              <a:buFont typeface="Arial"/>
              <a:buAutoNum type="alphaLcPeriod"/>
            </a:pPr>
            <a:r>
              <a:rPr b="0" i="0" lang="en-US" sz="2100" u="none" cap="none" strike="noStrike">
                <a:solidFill>
                  <a:schemeClr val="dk1"/>
                </a:solidFill>
                <a:latin typeface="Times New Roman"/>
                <a:ea typeface="Times New Roman"/>
                <a:cs typeface="Times New Roman"/>
                <a:sym typeface="Times New Roman"/>
              </a:rPr>
              <a:t>x + 1       </a:t>
            </a:r>
            <a:r>
              <a:rPr b="0" i="0" lang="en-US" sz="2100" u="none" cap="none" strike="noStrike">
                <a:solidFill>
                  <a:srgbClr val="FF0000"/>
                </a:solidFill>
                <a:latin typeface="Times New Roman"/>
                <a:ea typeface="Times New Roman"/>
                <a:cs typeface="Times New Roman"/>
                <a:sym typeface="Times New Roman"/>
              </a:rPr>
              <a:t>b.</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3</a:t>
            </a:r>
            <a:r>
              <a:rPr b="0" i="0" lang="en-US" sz="2100" u="none" cap="none" strike="noStrike">
                <a:solidFill>
                  <a:schemeClr val="dk1"/>
                </a:solidFill>
                <a:latin typeface="Times New Roman"/>
                <a:ea typeface="Times New Roman"/>
                <a:cs typeface="Times New Roman"/>
                <a:sym typeface="Times New Roman"/>
              </a:rPr>
              <a:t>            </a:t>
            </a:r>
            <a:r>
              <a:rPr b="0" i="0" lang="en-US" sz="2100" u="none" cap="none" strike="noStrike">
                <a:solidFill>
                  <a:srgbClr val="FF0000"/>
                </a:solidFill>
                <a:latin typeface="Times New Roman"/>
                <a:ea typeface="Times New Roman"/>
                <a:cs typeface="Times New Roman"/>
                <a:sym typeface="Times New Roman"/>
              </a:rPr>
              <a:t>c.</a:t>
            </a:r>
            <a:r>
              <a:rPr b="0" i="0" lang="en-US" sz="2100" u="none" cap="none" strike="noStrike">
                <a:solidFill>
                  <a:schemeClr val="dk1"/>
                </a:solidFill>
                <a:latin typeface="Times New Roman"/>
                <a:ea typeface="Times New Roman"/>
                <a:cs typeface="Times New Roman"/>
                <a:sym typeface="Times New Roman"/>
              </a:rPr>
              <a:t> 1</a:t>
            </a:r>
            <a:endParaRPr/>
          </a:p>
          <a:p>
            <a:pPr indent="-252413" lvl="0" marL="385763" marR="0" rtl="0" algn="l">
              <a:lnSpc>
                <a:spcPct val="90000"/>
              </a:lnSpc>
              <a:spcBef>
                <a:spcPts val="750"/>
              </a:spcBef>
              <a:spcAft>
                <a:spcPts val="0"/>
              </a:spcAft>
              <a:buClr>
                <a:srgbClr val="000000"/>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p:txBody>
      </p:sp>
      <p:sp>
        <p:nvSpPr>
          <p:cNvPr id="1576" name="Google Shape;1576;p138"/>
          <p:cNvSpPr/>
          <p:nvPr/>
        </p:nvSpPr>
        <p:spPr>
          <a:xfrm>
            <a:off x="628650" y="3485295"/>
            <a:ext cx="6515100" cy="2324100"/>
          </a:xfrm>
          <a:prstGeom prst="rect">
            <a:avLst/>
          </a:prstGeom>
          <a:noFill/>
          <a:ln>
            <a:noFill/>
          </a:ln>
        </p:spPr>
        <p:txBody>
          <a:bodyPr anchorCtr="0" anchor="t" bIns="0" lIns="0" spcFirstLastPara="1" rIns="30475" wrap="square" tIns="0">
            <a:noAutofit/>
          </a:bodyPr>
          <a:lstStyle/>
          <a:p>
            <a:pPr indent="0" lvl="0" marL="39688" marR="0" rtl="0" algn="l">
              <a:spcBef>
                <a:spcPts val="0"/>
              </a:spcBef>
              <a:spcAft>
                <a:spcPts val="0"/>
              </a:spcAft>
              <a:buNone/>
            </a:pPr>
            <a:r>
              <a:rPr b="1" i="1" lang="en-US" sz="2100">
                <a:solidFill>
                  <a:srgbClr val="FF0000"/>
                </a:solidFill>
                <a:latin typeface="Times New Roman"/>
                <a:ea typeface="Times New Roman"/>
                <a:cs typeface="Times New Roman"/>
                <a:sym typeface="Times New Roman"/>
              </a:rPr>
              <a:t>Solution</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a.</a:t>
            </a:r>
            <a:r>
              <a:rPr b="1" i="1" lang="en-US" sz="2100">
                <a:solidFill>
                  <a:schemeClr val="dk1"/>
                </a:solidFill>
                <a:latin typeface="Times"/>
                <a:ea typeface="Times"/>
                <a:cs typeface="Times"/>
                <a:sym typeface="Times"/>
              </a:rPr>
              <a:t> No x</a:t>
            </a:r>
            <a:r>
              <a:rPr b="1" baseline="30000" i="1" lang="en-US" sz="2100">
                <a:solidFill>
                  <a:schemeClr val="dk1"/>
                </a:solidFill>
                <a:latin typeface="Times"/>
                <a:ea typeface="Times"/>
                <a:cs typeface="Times"/>
                <a:sym typeface="Times"/>
              </a:rPr>
              <a:t>i</a:t>
            </a:r>
            <a:r>
              <a:rPr b="1" i="1" lang="en-US" sz="2100">
                <a:solidFill>
                  <a:schemeClr val="dk1"/>
                </a:solidFill>
                <a:latin typeface="Times"/>
                <a:ea typeface="Times"/>
                <a:cs typeface="Times"/>
                <a:sym typeface="Times"/>
              </a:rPr>
              <a:t> can be divisible by x + 1. Any single-bit error can</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be caught.</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b.</a:t>
            </a:r>
            <a:r>
              <a:rPr b="1" i="1" lang="en-US" sz="2100">
                <a:solidFill>
                  <a:schemeClr val="dk1"/>
                </a:solidFill>
                <a:latin typeface="Times"/>
                <a:ea typeface="Times"/>
                <a:cs typeface="Times"/>
                <a:sym typeface="Times"/>
              </a:rPr>
              <a:t> If i is equal to or greater than 3, x</a:t>
            </a:r>
            <a:r>
              <a:rPr b="1" baseline="30000" i="1" lang="en-US" sz="2100">
                <a:solidFill>
                  <a:schemeClr val="dk1"/>
                </a:solidFill>
                <a:latin typeface="Times"/>
                <a:ea typeface="Times"/>
                <a:cs typeface="Times"/>
                <a:sym typeface="Times"/>
              </a:rPr>
              <a:t>i </a:t>
            </a:r>
            <a:r>
              <a:rPr b="1" i="1" lang="en-US" sz="2100">
                <a:solidFill>
                  <a:schemeClr val="dk1"/>
                </a:solidFill>
                <a:latin typeface="Times"/>
                <a:ea typeface="Times"/>
                <a:cs typeface="Times"/>
                <a:sym typeface="Times"/>
              </a:rPr>
              <a:t>is divisible by g(x).</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All single-bit errors in positions 1 to 3 are caught.</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c.</a:t>
            </a:r>
            <a:r>
              <a:rPr b="1" i="1" lang="en-US" sz="2100">
                <a:solidFill>
                  <a:schemeClr val="dk1"/>
                </a:solidFill>
                <a:latin typeface="Times"/>
                <a:ea typeface="Times"/>
                <a:cs typeface="Times"/>
                <a:sym typeface="Times"/>
              </a:rPr>
              <a:t> All values of i make x</a:t>
            </a:r>
            <a:r>
              <a:rPr b="1" baseline="30000" i="1" lang="en-US" sz="2100">
                <a:solidFill>
                  <a:schemeClr val="dk1"/>
                </a:solidFill>
                <a:latin typeface="Times"/>
                <a:ea typeface="Times"/>
                <a:cs typeface="Times"/>
                <a:sym typeface="Times"/>
              </a:rPr>
              <a:t>i</a:t>
            </a:r>
            <a:r>
              <a:rPr b="1" i="1" lang="en-US" sz="2100">
                <a:solidFill>
                  <a:schemeClr val="dk1"/>
                </a:solidFill>
                <a:latin typeface="Times"/>
                <a:ea typeface="Times"/>
                <a:cs typeface="Times"/>
                <a:sym typeface="Times"/>
              </a:rPr>
              <a:t> divisible by g(x). No single-bit</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error can be caught. This  g(x) is useless.</a:t>
            </a:r>
            <a:endParaRPr/>
          </a:p>
        </p:txBody>
      </p:sp>
      <p:sp>
        <p:nvSpPr>
          <p:cNvPr id="1577" name="Google Shape;1577;p1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78" name="Google Shape;1578;p1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79" name="Google Shape;1579;p1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sp>
        <p:nvSpPr>
          <p:cNvPr id="201" name="Google Shape;201;p14"/>
          <p:cNvSpPr/>
          <p:nvPr/>
        </p:nvSpPr>
        <p:spPr>
          <a:xfrm>
            <a:off x="892821" y="283223"/>
            <a:ext cx="7264679" cy="36188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4"/>
          <p:cNvSpPr txBox="1"/>
          <p:nvPr/>
        </p:nvSpPr>
        <p:spPr>
          <a:xfrm>
            <a:off x="78739" y="4388749"/>
            <a:ext cx="8770620" cy="1013460"/>
          </a:xfrm>
          <a:prstGeom prst="rect">
            <a:avLst/>
          </a:prstGeom>
          <a:noFill/>
          <a:ln>
            <a:noFill/>
          </a:ln>
        </p:spPr>
        <p:txBody>
          <a:bodyPr anchorCtr="0" anchor="t" bIns="0" lIns="0" spcFirstLastPara="1" rIns="0" wrap="square" tIns="12700">
            <a:spAutoFit/>
          </a:bodyPr>
          <a:lstStyle/>
          <a:p>
            <a:pPr indent="-250190" lvl="0" marL="262255" marR="5080" rtl="0" algn="l">
              <a:lnSpc>
                <a:spcPct val="147300"/>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Maria and Ann can think that there is a logical (imaginary) connection at  each layer through which they can send the object created from that layer.</a:t>
            </a:r>
            <a:endParaRPr sz="2200">
              <a:solidFill>
                <a:schemeClr val="dk1"/>
              </a:solidFill>
              <a:latin typeface="Arial"/>
              <a:ea typeface="Arial"/>
              <a:cs typeface="Arial"/>
              <a:sym typeface="Arial"/>
            </a:endParaRPr>
          </a:p>
        </p:txBody>
      </p:sp>
      <p:sp>
        <p:nvSpPr>
          <p:cNvPr id="203" name="Google Shape;203;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04" name="Google Shape;204;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05" name="Google Shape;205;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3" name="Shape 1583"/>
        <p:cNvGrpSpPr/>
        <p:nvPr/>
      </p:nvGrpSpPr>
      <p:grpSpPr>
        <a:xfrm>
          <a:off x="0" y="0"/>
          <a:ext cx="0" cy="0"/>
          <a:chOff x="0" y="0"/>
          <a:chExt cx="0" cy="0"/>
        </a:xfrm>
      </p:grpSpPr>
      <p:sp>
        <p:nvSpPr>
          <p:cNvPr id="1584" name="Google Shape;1584;p139"/>
          <p:cNvSpPr txBox="1"/>
          <p:nvPr>
            <p:ph type="title"/>
          </p:nvPr>
        </p:nvSpPr>
        <p:spPr>
          <a:xfrm>
            <a:off x="116204" y="1395889"/>
            <a:ext cx="7060265"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10.23  </a:t>
            </a:r>
            <a:r>
              <a:rPr b="1" i="1" lang="en-US" sz="1500" u="none" cap="none" strike="noStrike">
                <a:solidFill>
                  <a:schemeClr val="dk1"/>
                </a:solidFill>
                <a:latin typeface="Times New Roman"/>
                <a:ea typeface="Times New Roman"/>
                <a:cs typeface="Times New Roman"/>
                <a:sym typeface="Times New Roman"/>
              </a:rPr>
              <a:t>Representation of two isolated single-bit errors using polynomials</a:t>
            </a:r>
            <a:endParaRPr/>
          </a:p>
        </p:txBody>
      </p:sp>
      <p:pic>
        <p:nvPicPr>
          <p:cNvPr id="1585" name="Google Shape;1585;p139"/>
          <p:cNvPicPr preferRelativeResize="0"/>
          <p:nvPr>
            <p:ph idx="1" type="body"/>
          </p:nvPr>
        </p:nvPicPr>
        <p:blipFill rotWithShape="1">
          <a:blip r:embed="rId3">
            <a:alphaModFix/>
          </a:blip>
          <a:srcRect b="0" l="0" r="0" t="0"/>
          <a:stretch/>
        </p:blipFill>
        <p:spPr>
          <a:xfrm>
            <a:off x="973750" y="2676580"/>
            <a:ext cx="5361260" cy="1262138"/>
          </a:xfrm>
          <a:prstGeom prst="rect">
            <a:avLst/>
          </a:prstGeom>
          <a:noFill/>
          <a:ln>
            <a:noFill/>
          </a:ln>
        </p:spPr>
      </p:pic>
      <p:sp>
        <p:nvSpPr>
          <p:cNvPr id="1586" name="Google Shape;1586;p139"/>
          <p:cNvSpPr/>
          <p:nvPr/>
        </p:nvSpPr>
        <p:spPr>
          <a:xfrm>
            <a:off x="973750" y="4242749"/>
            <a:ext cx="669561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50">
                <a:solidFill>
                  <a:schemeClr val="dk1"/>
                </a:solidFill>
                <a:latin typeface="Arial"/>
                <a:ea typeface="Arial"/>
                <a:cs typeface="Arial"/>
                <a:sym typeface="Arial"/>
              </a:rPr>
              <a:t>NOTE: If a generator cannot divide x</a:t>
            </a:r>
            <a:r>
              <a:rPr b="1" baseline="30000" lang="en-US" sz="1350">
                <a:solidFill>
                  <a:schemeClr val="dk1"/>
                </a:solidFill>
                <a:latin typeface="Arial"/>
                <a:ea typeface="Arial"/>
                <a:cs typeface="Arial"/>
                <a:sym typeface="Arial"/>
              </a:rPr>
              <a:t>t</a:t>
            </a:r>
            <a:r>
              <a:rPr b="1" lang="en-US" sz="1350">
                <a:solidFill>
                  <a:schemeClr val="dk1"/>
                </a:solidFill>
                <a:latin typeface="Arial"/>
                <a:ea typeface="Arial"/>
                <a:cs typeface="Arial"/>
                <a:sym typeface="Arial"/>
              </a:rPr>
              <a:t> + 1 (t between 0 and n – 1),</a:t>
            </a:r>
            <a:endParaRPr/>
          </a:p>
          <a:p>
            <a:pPr indent="0" lvl="0" marL="0" marR="0" rtl="0" algn="l">
              <a:spcBef>
                <a:spcPts val="0"/>
              </a:spcBef>
              <a:spcAft>
                <a:spcPts val="0"/>
              </a:spcAft>
              <a:buNone/>
            </a:pPr>
            <a:r>
              <a:rPr b="1" lang="en-US" sz="1350">
                <a:solidFill>
                  <a:schemeClr val="dk1"/>
                </a:solidFill>
                <a:latin typeface="Arial"/>
                <a:ea typeface="Arial"/>
                <a:cs typeface="Arial"/>
                <a:sym typeface="Arial"/>
              </a:rPr>
              <a:t>then all isolated double errors can be detected.</a:t>
            </a:r>
            <a:endParaRPr/>
          </a:p>
        </p:txBody>
      </p:sp>
      <p:sp>
        <p:nvSpPr>
          <p:cNvPr id="1587" name="Google Shape;1587;p1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88" name="Google Shape;1588;p1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89" name="Google Shape;1589;p1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3" name="Shape 1593"/>
        <p:cNvGrpSpPr/>
        <p:nvPr/>
      </p:nvGrpSpPr>
      <p:grpSpPr>
        <a:xfrm>
          <a:off x="0" y="0"/>
          <a:ext cx="0" cy="0"/>
          <a:chOff x="0" y="0"/>
          <a:chExt cx="0" cy="0"/>
        </a:xfrm>
      </p:grpSpPr>
      <p:sp>
        <p:nvSpPr>
          <p:cNvPr id="1594" name="Google Shape;1594;p140"/>
          <p:cNvSpPr txBox="1"/>
          <p:nvPr>
            <p:ph type="title"/>
          </p:nvPr>
        </p:nvSpPr>
        <p:spPr>
          <a:xfrm>
            <a:off x="628650" y="1461980"/>
            <a:ext cx="1659749"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FF0000"/>
              </a:buClr>
              <a:buSzPts val="2400"/>
              <a:buFont typeface="Times New Roman"/>
              <a:buNone/>
            </a:pPr>
            <a:r>
              <a:rPr b="1" i="1" lang="en-US" sz="2400" u="none" cap="none" strike="noStrike">
                <a:solidFill>
                  <a:srgbClr val="FF0000"/>
                </a:solidFill>
                <a:latin typeface="Times New Roman"/>
                <a:ea typeface="Times New Roman"/>
                <a:cs typeface="Times New Roman"/>
                <a:sym typeface="Times New Roman"/>
              </a:rPr>
              <a:t>Example 1.2</a:t>
            </a:r>
            <a:endParaRPr/>
          </a:p>
        </p:txBody>
      </p:sp>
      <p:sp>
        <p:nvSpPr>
          <p:cNvPr id="1595" name="Google Shape;1595;p140"/>
          <p:cNvSpPr txBox="1"/>
          <p:nvPr>
            <p:ph idx="1" type="body"/>
          </p:nvPr>
        </p:nvSpPr>
        <p:spPr>
          <a:xfrm>
            <a:off x="532058" y="2023627"/>
            <a:ext cx="7886700" cy="1292662"/>
          </a:xfrm>
          <a:prstGeom prst="rect">
            <a:avLst/>
          </a:prstGeom>
          <a:noFill/>
          <a:ln>
            <a:noFill/>
          </a:ln>
        </p:spPr>
        <p:txBody>
          <a:bodyPr anchorCtr="0" anchor="t" bIns="0" lIns="0" spcFirstLastPara="1" rIns="30475" wrap="square" tIns="0">
            <a:spAutoFit/>
          </a:bodyPr>
          <a:lstStyle/>
          <a:p>
            <a:pPr indent="0" lvl="0" marL="0" marR="0" rtl="0" algn="just">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Times New Roman"/>
                <a:ea typeface="Times New Roman"/>
                <a:cs typeface="Times New Roman"/>
                <a:sym typeface="Times New Roman"/>
              </a:rPr>
              <a:t>Find the status of the following generators related to two isolated, single-bit errors.</a:t>
            </a:r>
            <a:endParaRPr/>
          </a:p>
          <a:p>
            <a:pPr indent="-385763" lvl="0" marL="385763" marR="0" rtl="0" algn="just">
              <a:lnSpc>
                <a:spcPct val="90000"/>
              </a:lnSpc>
              <a:spcBef>
                <a:spcPts val="750"/>
              </a:spcBef>
              <a:spcAft>
                <a:spcPts val="0"/>
              </a:spcAft>
              <a:buClr>
                <a:schemeClr val="dk1"/>
              </a:buClr>
              <a:buSzPts val="2100"/>
              <a:buFont typeface="Arial"/>
              <a:buAutoNum type="alphaLcPeriod"/>
            </a:pPr>
            <a:r>
              <a:rPr b="0" i="0" lang="en-US" sz="2100" u="none" cap="none" strike="noStrike">
                <a:solidFill>
                  <a:schemeClr val="dk1"/>
                </a:solidFill>
                <a:latin typeface="Times New Roman"/>
                <a:ea typeface="Times New Roman"/>
                <a:cs typeface="Times New Roman"/>
                <a:sym typeface="Times New Roman"/>
              </a:rPr>
              <a:t>x + 1      </a:t>
            </a:r>
            <a:r>
              <a:rPr b="0" i="0" lang="en-US" sz="2100" u="none" cap="none" strike="noStrike">
                <a:solidFill>
                  <a:srgbClr val="FF0000"/>
                </a:solidFill>
                <a:latin typeface="Times New Roman"/>
                <a:ea typeface="Times New Roman"/>
                <a:cs typeface="Times New Roman"/>
                <a:sym typeface="Times New Roman"/>
              </a:rPr>
              <a:t>b.</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4</a:t>
            </a:r>
            <a:r>
              <a:rPr b="0" i="0" lang="en-US" sz="2100" u="none" cap="none" strike="noStrike">
                <a:solidFill>
                  <a:schemeClr val="dk1"/>
                </a:solidFill>
                <a:latin typeface="Times New Roman"/>
                <a:ea typeface="Times New Roman"/>
                <a:cs typeface="Times New Roman"/>
                <a:sym typeface="Times New Roman"/>
              </a:rPr>
              <a:t> + 1      </a:t>
            </a:r>
            <a:r>
              <a:rPr b="0" i="0" lang="en-US" sz="2100" u="none" cap="none" strike="noStrike">
                <a:solidFill>
                  <a:srgbClr val="FF0000"/>
                </a:solidFill>
                <a:latin typeface="Times New Roman"/>
                <a:ea typeface="Times New Roman"/>
                <a:cs typeface="Times New Roman"/>
                <a:sym typeface="Times New Roman"/>
              </a:rPr>
              <a:t>c.</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7</a:t>
            </a:r>
            <a:r>
              <a:rPr b="0" i="0" lang="en-US" sz="2100" u="none" cap="none" strike="noStrike">
                <a:solidFill>
                  <a:schemeClr val="dk1"/>
                </a:solidFill>
                <a:latin typeface="Times New Roman"/>
                <a:ea typeface="Times New Roman"/>
                <a:cs typeface="Times New Roman"/>
                <a:sym typeface="Times New Roman"/>
              </a:rPr>
              <a:t> + x</a:t>
            </a:r>
            <a:r>
              <a:rPr b="0" baseline="30000" i="0" lang="en-US" sz="2100" u="none" cap="none" strike="noStrike">
                <a:solidFill>
                  <a:schemeClr val="dk1"/>
                </a:solidFill>
                <a:latin typeface="Times New Roman"/>
                <a:ea typeface="Times New Roman"/>
                <a:cs typeface="Times New Roman"/>
                <a:sym typeface="Times New Roman"/>
              </a:rPr>
              <a:t>6</a:t>
            </a:r>
            <a:r>
              <a:rPr b="0" i="0" lang="en-US" sz="2100" u="none" cap="none" strike="noStrike">
                <a:solidFill>
                  <a:schemeClr val="dk1"/>
                </a:solidFill>
                <a:latin typeface="Times New Roman"/>
                <a:ea typeface="Times New Roman"/>
                <a:cs typeface="Times New Roman"/>
                <a:sym typeface="Times New Roman"/>
              </a:rPr>
              <a:t> + 1      </a:t>
            </a:r>
            <a:r>
              <a:rPr b="0" i="0" lang="en-US" sz="2100" u="none" cap="none" strike="noStrike">
                <a:solidFill>
                  <a:srgbClr val="FF0000"/>
                </a:solidFill>
                <a:latin typeface="Times New Roman"/>
                <a:ea typeface="Times New Roman"/>
                <a:cs typeface="Times New Roman"/>
                <a:sym typeface="Times New Roman"/>
              </a:rPr>
              <a:t>d</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15</a:t>
            </a:r>
            <a:r>
              <a:rPr b="0" i="0" lang="en-US" sz="2100" u="none" cap="none" strike="noStrike">
                <a:solidFill>
                  <a:schemeClr val="dk1"/>
                </a:solidFill>
                <a:latin typeface="Times New Roman"/>
                <a:ea typeface="Times New Roman"/>
                <a:cs typeface="Times New Roman"/>
                <a:sym typeface="Times New Roman"/>
              </a:rPr>
              <a:t> + x</a:t>
            </a:r>
            <a:r>
              <a:rPr b="0" baseline="30000" i="0" lang="en-US" sz="2100" u="none" cap="none" strike="noStrike">
                <a:solidFill>
                  <a:schemeClr val="dk1"/>
                </a:solidFill>
                <a:latin typeface="Times New Roman"/>
                <a:ea typeface="Times New Roman"/>
                <a:cs typeface="Times New Roman"/>
                <a:sym typeface="Times New Roman"/>
              </a:rPr>
              <a:t>14</a:t>
            </a:r>
            <a:r>
              <a:rPr b="0" i="0" lang="en-US" sz="2100" u="none" cap="none" strike="noStrike">
                <a:solidFill>
                  <a:schemeClr val="dk1"/>
                </a:solidFill>
                <a:latin typeface="Times New Roman"/>
                <a:ea typeface="Times New Roman"/>
                <a:cs typeface="Times New Roman"/>
                <a:sym typeface="Times New Roman"/>
              </a:rPr>
              <a:t> + 1</a:t>
            </a:r>
            <a:endParaRPr/>
          </a:p>
          <a:p>
            <a:pPr indent="133350" lvl="0" marL="0" marR="0" rtl="0" algn="just">
              <a:lnSpc>
                <a:spcPct val="90000"/>
              </a:lnSpc>
              <a:spcBef>
                <a:spcPts val="750"/>
              </a:spcBef>
              <a:spcAft>
                <a:spcPts val="0"/>
              </a:spcAft>
              <a:buClr>
                <a:srgbClr val="000000"/>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p:txBody>
      </p:sp>
      <p:sp>
        <p:nvSpPr>
          <p:cNvPr id="1596" name="Google Shape;1596;p140"/>
          <p:cNvSpPr/>
          <p:nvPr/>
        </p:nvSpPr>
        <p:spPr>
          <a:xfrm>
            <a:off x="628650" y="3139226"/>
            <a:ext cx="6515100" cy="2971800"/>
          </a:xfrm>
          <a:prstGeom prst="rect">
            <a:avLst/>
          </a:prstGeom>
          <a:noFill/>
          <a:ln>
            <a:noFill/>
          </a:ln>
        </p:spPr>
        <p:txBody>
          <a:bodyPr anchorCtr="0" anchor="t" bIns="0" lIns="0" spcFirstLastPara="1" rIns="30475" wrap="square" tIns="0">
            <a:noAutofit/>
          </a:bodyPr>
          <a:lstStyle/>
          <a:p>
            <a:pPr indent="0" lvl="0" marL="39688" marR="0" rtl="0" algn="l">
              <a:spcBef>
                <a:spcPts val="0"/>
              </a:spcBef>
              <a:spcAft>
                <a:spcPts val="0"/>
              </a:spcAft>
              <a:buNone/>
            </a:pPr>
            <a:r>
              <a:rPr b="1" i="1" lang="en-US" sz="2100">
                <a:solidFill>
                  <a:srgbClr val="FF0000"/>
                </a:solidFill>
                <a:latin typeface="Times New Roman"/>
                <a:ea typeface="Times New Roman"/>
                <a:cs typeface="Times New Roman"/>
                <a:sym typeface="Times New Roman"/>
              </a:rPr>
              <a:t>Solution</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a.</a:t>
            </a:r>
            <a:r>
              <a:rPr b="1" i="1" lang="en-US" sz="2100">
                <a:solidFill>
                  <a:schemeClr val="dk1"/>
                </a:solidFill>
                <a:latin typeface="Times"/>
                <a:ea typeface="Times"/>
                <a:cs typeface="Times"/>
                <a:sym typeface="Times"/>
              </a:rPr>
              <a:t> This is a very poor choice for a generator. Any two</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errors next to each other cannot be detected.</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b.</a:t>
            </a:r>
            <a:r>
              <a:rPr b="1" i="1" lang="en-US" sz="2100">
                <a:solidFill>
                  <a:schemeClr val="dk1"/>
                </a:solidFill>
                <a:latin typeface="Times"/>
                <a:ea typeface="Times"/>
                <a:cs typeface="Times"/>
                <a:sym typeface="Times"/>
              </a:rPr>
              <a:t> This generator cannot detect two errors that are four</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positions apart.</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c.</a:t>
            </a:r>
            <a:r>
              <a:rPr b="1" i="1" lang="en-US" sz="2100">
                <a:solidFill>
                  <a:schemeClr val="dk1"/>
                </a:solidFill>
                <a:latin typeface="Times"/>
                <a:ea typeface="Times"/>
                <a:cs typeface="Times"/>
                <a:sym typeface="Times"/>
              </a:rPr>
              <a:t> This is a good choice for this purpose.</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d.</a:t>
            </a:r>
            <a:r>
              <a:rPr b="1" i="1" lang="en-US" sz="2100">
                <a:solidFill>
                  <a:schemeClr val="dk1"/>
                </a:solidFill>
                <a:latin typeface="Times"/>
                <a:ea typeface="Times"/>
                <a:cs typeface="Times"/>
                <a:sym typeface="Times"/>
              </a:rPr>
              <a:t> This polynomial cannot divide x</a:t>
            </a:r>
            <a:r>
              <a:rPr b="1" baseline="30000" i="1" lang="en-US" sz="2100">
                <a:solidFill>
                  <a:schemeClr val="dk1"/>
                </a:solidFill>
                <a:latin typeface="Times"/>
                <a:ea typeface="Times"/>
                <a:cs typeface="Times"/>
                <a:sym typeface="Times"/>
              </a:rPr>
              <a:t>t</a:t>
            </a:r>
            <a:r>
              <a:rPr b="1" i="1" lang="en-US" sz="2100">
                <a:solidFill>
                  <a:schemeClr val="dk1"/>
                </a:solidFill>
                <a:latin typeface="Times"/>
                <a:ea typeface="Times"/>
                <a:cs typeface="Times"/>
                <a:sym typeface="Times"/>
              </a:rPr>
              <a:t> + 1 if t is less than</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32,768. A codeword with two isolated errors up to</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32,768 bits apart can be detected by this generator.</a:t>
            </a:r>
            <a:endParaRPr/>
          </a:p>
        </p:txBody>
      </p:sp>
      <p:sp>
        <p:nvSpPr>
          <p:cNvPr id="1597" name="Google Shape;1597;p14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98" name="Google Shape;1598;p14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99" name="Google Shape;1599;p1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3" name="Shape 1603"/>
        <p:cNvGrpSpPr/>
        <p:nvPr/>
      </p:nvGrpSpPr>
      <p:grpSpPr>
        <a:xfrm>
          <a:off x="0" y="0"/>
          <a:ext cx="0" cy="0"/>
          <a:chOff x="0" y="0"/>
          <a:chExt cx="0" cy="0"/>
        </a:xfrm>
      </p:grpSpPr>
      <p:sp>
        <p:nvSpPr>
          <p:cNvPr id="1604" name="Google Shape;1604;p141"/>
          <p:cNvSpPr txBox="1"/>
          <p:nvPr>
            <p:ph idx="1" type="body"/>
          </p:nvPr>
        </p:nvSpPr>
        <p:spPr>
          <a:xfrm>
            <a:off x="483763" y="1444077"/>
            <a:ext cx="7886700" cy="2354491"/>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800"/>
              <a:buChar char="•"/>
            </a:pPr>
            <a:r>
              <a:rPr lang="en-US" sz="1800">
                <a:latin typeface="Arial"/>
                <a:ea typeface="Arial"/>
                <a:cs typeface="Arial"/>
                <a:sym typeface="Arial"/>
              </a:rPr>
              <a:t>NOTE: </a:t>
            </a:r>
            <a:endParaRPr/>
          </a:p>
          <a:p>
            <a:pPr indent="-171450" lvl="0" marL="171450" rtl="0" algn="l">
              <a:lnSpc>
                <a:spcPct val="90000"/>
              </a:lnSpc>
              <a:spcBef>
                <a:spcPts val="750"/>
              </a:spcBef>
              <a:spcAft>
                <a:spcPts val="0"/>
              </a:spcAft>
              <a:buClr>
                <a:schemeClr val="dk1"/>
              </a:buClr>
              <a:buSzPts val="1800"/>
              <a:buChar char="•"/>
            </a:pPr>
            <a:r>
              <a:rPr lang="en-US" sz="1800">
                <a:latin typeface="Arial"/>
                <a:ea typeface="Arial"/>
                <a:cs typeface="Arial"/>
                <a:sym typeface="Arial"/>
              </a:rPr>
              <a:t>A generator that contains a factor of x + 1 can detect all odd-numbered errors</a:t>
            </a:r>
            <a:endParaRPr/>
          </a:p>
          <a:p>
            <a:pPr indent="-171450" lvl="0" marL="171450" rtl="0" algn="l">
              <a:lnSpc>
                <a:spcPct val="90000"/>
              </a:lnSpc>
              <a:spcBef>
                <a:spcPts val="750"/>
              </a:spcBef>
              <a:spcAft>
                <a:spcPts val="0"/>
              </a:spcAft>
              <a:buClr>
                <a:schemeClr val="dk1"/>
              </a:buClr>
              <a:buSzPts val="1800"/>
              <a:buChar char="•"/>
            </a:pPr>
            <a:r>
              <a:rPr lang="en-US" sz="1800">
                <a:latin typeface="Arial"/>
                <a:ea typeface="Arial"/>
                <a:cs typeface="Arial"/>
                <a:sym typeface="Arial"/>
              </a:rPr>
              <a:t>All burst errors with L ≤ r will be detected.</a:t>
            </a:r>
            <a:endParaRPr/>
          </a:p>
          <a:p>
            <a:pPr indent="-171450" lvl="0" marL="171450" rtl="0" algn="l">
              <a:lnSpc>
                <a:spcPct val="90000"/>
              </a:lnSpc>
              <a:spcBef>
                <a:spcPts val="750"/>
              </a:spcBef>
              <a:spcAft>
                <a:spcPts val="0"/>
              </a:spcAft>
              <a:buClr>
                <a:schemeClr val="dk1"/>
              </a:buClr>
              <a:buSzPts val="1800"/>
              <a:buChar char="•"/>
            </a:pPr>
            <a:r>
              <a:rPr lang="en-US" sz="1800">
                <a:latin typeface="Arial"/>
                <a:ea typeface="Arial"/>
                <a:cs typeface="Arial"/>
                <a:sym typeface="Arial"/>
              </a:rPr>
              <a:t> All burst errors with L = r + 1 will be detected with probability 1 – (1/2)</a:t>
            </a:r>
            <a:r>
              <a:rPr baseline="30000" lang="en-US" sz="1800">
                <a:latin typeface="Arial"/>
                <a:ea typeface="Arial"/>
                <a:cs typeface="Arial"/>
                <a:sym typeface="Arial"/>
              </a:rPr>
              <a:t>r–1</a:t>
            </a:r>
            <a:r>
              <a:rPr lang="en-US" sz="1800">
                <a:latin typeface="Arial"/>
                <a:ea typeface="Arial"/>
                <a:cs typeface="Arial"/>
                <a:sym typeface="Arial"/>
              </a:rPr>
              <a:t>.</a:t>
            </a:r>
            <a:endParaRPr/>
          </a:p>
          <a:p>
            <a:pPr indent="-171450" lvl="0" marL="171450" rtl="0" algn="l">
              <a:lnSpc>
                <a:spcPct val="90000"/>
              </a:lnSpc>
              <a:spcBef>
                <a:spcPts val="750"/>
              </a:spcBef>
              <a:spcAft>
                <a:spcPts val="0"/>
              </a:spcAft>
              <a:buClr>
                <a:schemeClr val="dk1"/>
              </a:buClr>
              <a:buSzPts val="1800"/>
              <a:buChar char="•"/>
            </a:pPr>
            <a:r>
              <a:rPr lang="en-US" sz="1800">
                <a:latin typeface="Arial"/>
                <a:ea typeface="Arial"/>
                <a:cs typeface="Arial"/>
                <a:sym typeface="Arial"/>
              </a:rPr>
              <a:t> All burst errors with L &gt; r + 1 will be detected with probability 1 – (1/2)</a:t>
            </a:r>
            <a:r>
              <a:rPr baseline="30000" lang="en-US" sz="1800">
                <a:latin typeface="Arial"/>
                <a:ea typeface="Arial"/>
                <a:cs typeface="Arial"/>
                <a:sym typeface="Arial"/>
              </a:rPr>
              <a:t>r</a:t>
            </a:r>
            <a:r>
              <a:rPr lang="en-US" sz="1800">
                <a:latin typeface="Arial"/>
                <a:ea typeface="Arial"/>
                <a:cs typeface="Arial"/>
                <a:sym typeface="Arial"/>
              </a:rPr>
              <a:t>.</a:t>
            </a:r>
            <a:endParaRPr/>
          </a:p>
          <a:p>
            <a:pPr indent="-38100" lvl="0" marL="171450" rtl="0" algn="l">
              <a:lnSpc>
                <a:spcPct val="90000"/>
              </a:lnSpc>
              <a:spcBef>
                <a:spcPts val="750"/>
              </a:spcBef>
              <a:spcAft>
                <a:spcPts val="0"/>
              </a:spcAft>
              <a:buClr>
                <a:schemeClr val="dk1"/>
              </a:buClr>
              <a:buSzPts val="2100"/>
              <a:buNone/>
            </a:pPr>
            <a:r>
              <a:t/>
            </a:r>
            <a:endParaRPr/>
          </a:p>
        </p:txBody>
      </p:sp>
      <p:sp>
        <p:nvSpPr>
          <p:cNvPr id="1605" name="Google Shape;1605;p1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06" name="Google Shape;1606;p1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07" name="Google Shape;1607;p1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1" name="Shape 1611"/>
        <p:cNvGrpSpPr/>
        <p:nvPr/>
      </p:nvGrpSpPr>
      <p:grpSpPr>
        <a:xfrm>
          <a:off x="0" y="0"/>
          <a:ext cx="0" cy="0"/>
          <a:chOff x="0" y="0"/>
          <a:chExt cx="0" cy="0"/>
        </a:xfrm>
      </p:grpSpPr>
      <p:sp>
        <p:nvSpPr>
          <p:cNvPr id="1612" name="Google Shape;1612;p142"/>
          <p:cNvSpPr txBox="1"/>
          <p:nvPr>
            <p:ph type="title"/>
          </p:nvPr>
        </p:nvSpPr>
        <p:spPr>
          <a:xfrm>
            <a:off x="116205" y="1395889"/>
            <a:ext cx="1967525" cy="369332"/>
          </a:xfrm>
          <a:prstGeom prst="rect">
            <a:avLst/>
          </a:prstGeom>
          <a:noFill/>
          <a:ln>
            <a:noFill/>
          </a:ln>
        </p:spPr>
        <p:txBody>
          <a:bodyPr anchorCtr="0" anchor="ctr" bIns="0" lIns="0" spcFirstLastPara="1" rIns="30475" wrap="square" tIns="0">
            <a:spAutoFit/>
          </a:bodyPr>
          <a:lstStyle/>
          <a:p>
            <a:pPr indent="0" lvl="0" marL="39688" marR="0" rtl="0" algn="l">
              <a:lnSpc>
                <a:spcPct val="90000"/>
              </a:lnSpc>
              <a:spcBef>
                <a:spcPts val="0"/>
              </a:spcBef>
              <a:spcAft>
                <a:spcPts val="0"/>
              </a:spcAft>
              <a:buClr>
                <a:srgbClr val="FF0000"/>
              </a:buClr>
              <a:buSzPts val="2400"/>
              <a:buFont typeface="Times New Roman"/>
              <a:buNone/>
            </a:pPr>
            <a:r>
              <a:rPr b="1" i="1" lang="en-US" sz="2400" u="none" cap="none" strike="noStrike">
                <a:solidFill>
                  <a:srgbClr val="FF0000"/>
                </a:solidFill>
                <a:latin typeface="Times New Roman"/>
                <a:ea typeface="Times New Roman"/>
                <a:cs typeface="Times New Roman"/>
                <a:sym typeface="Times New Roman"/>
              </a:rPr>
              <a:t>Example 10.17</a:t>
            </a:r>
            <a:endParaRPr/>
          </a:p>
        </p:txBody>
      </p:sp>
      <p:sp>
        <p:nvSpPr>
          <p:cNvPr id="1613" name="Google Shape;1613;p142"/>
          <p:cNvSpPr txBox="1"/>
          <p:nvPr>
            <p:ph idx="1" type="body"/>
          </p:nvPr>
        </p:nvSpPr>
        <p:spPr>
          <a:xfrm>
            <a:off x="399346" y="2009451"/>
            <a:ext cx="6059309" cy="1292662"/>
          </a:xfrm>
          <a:prstGeom prst="rect">
            <a:avLst/>
          </a:prstGeom>
          <a:noFill/>
          <a:ln>
            <a:noFill/>
          </a:ln>
        </p:spPr>
        <p:txBody>
          <a:bodyPr anchorCtr="0" anchor="t" bIns="0" lIns="0" spcFirstLastPara="1" rIns="30475" wrap="square" tIns="0">
            <a:spAutoFit/>
          </a:bodyPr>
          <a:lstStyle/>
          <a:p>
            <a:pPr indent="0" lvl="0" marL="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Times New Roman"/>
                <a:ea typeface="Times New Roman"/>
                <a:cs typeface="Times New Roman"/>
                <a:sym typeface="Times New Roman"/>
              </a:rPr>
              <a:t>Find the suitability of the following generators in relation to burst errors of different lengths.</a:t>
            </a:r>
            <a:endParaRPr/>
          </a:p>
          <a:p>
            <a:pPr indent="0" lvl="0" marL="0" marR="0" rtl="0" algn="just">
              <a:lnSpc>
                <a:spcPct val="90000"/>
              </a:lnSpc>
              <a:spcBef>
                <a:spcPts val="750"/>
              </a:spcBef>
              <a:spcAft>
                <a:spcPts val="0"/>
              </a:spcAft>
              <a:buClr>
                <a:srgbClr val="FF0000"/>
              </a:buClr>
              <a:buSzPts val="2100"/>
              <a:buFont typeface="Arial"/>
              <a:buChar char="•"/>
            </a:pPr>
            <a:r>
              <a:rPr b="0" i="0" lang="en-US" sz="2100" u="none" cap="none" strike="noStrike">
                <a:solidFill>
                  <a:srgbClr val="FF0000"/>
                </a:solidFill>
                <a:latin typeface="Times New Roman"/>
                <a:ea typeface="Times New Roman"/>
                <a:cs typeface="Times New Roman"/>
                <a:sym typeface="Times New Roman"/>
              </a:rPr>
              <a:t>a.</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6</a:t>
            </a:r>
            <a:r>
              <a:rPr b="0" i="0" lang="en-US" sz="2100" u="none" cap="none" strike="noStrike">
                <a:solidFill>
                  <a:schemeClr val="dk1"/>
                </a:solidFill>
                <a:latin typeface="Times New Roman"/>
                <a:ea typeface="Times New Roman"/>
                <a:cs typeface="Times New Roman"/>
                <a:sym typeface="Times New Roman"/>
              </a:rPr>
              <a:t> + 1         </a:t>
            </a:r>
            <a:r>
              <a:rPr b="0" i="0" lang="en-US" sz="2100" u="none" cap="none" strike="noStrike">
                <a:solidFill>
                  <a:srgbClr val="FF0000"/>
                </a:solidFill>
                <a:latin typeface="Times New Roman"/>
                <a:ea typeface="Times New Roman"/>
                <a:cs typeface="Times New Roman"/>
                <a:sym typeface="Times New Roman"/>
              </a:rPr>
              <a:t>b.</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18</a:t>
            </a:r>
            <a:r>
              <a:rPr b="0" i="0" lang="en-US" sz="2100" u="none" cap="none" strike="noStrike">
                <a:solidFill>
                  <a:schemeClr val="dk1"/>
                </a:solidFill>
                <a:latin typeface="Times New Roman"/>
                <a:ea typeface="Times New Roman"/>
                <a:cs typeface="Times New Roman"/>
                <a:sym typeface="Times New Roman"/>
              </a:rPr>
              <a:t> + x</a:t>
            </a:r>
            <a:r>
              <a:rPr b="0" baseline="30000" i="0" lang="en-US" sz="2100" u="none" cap="none" strike="noStrike">
                <a:solidFill>
                  <a:schemeClr val="dk1"/>
                </a:solidFill>
                <a:latin typeface="Times New Roman"/>
                <a:ea typeface="Times New Roman"/>
                <a:cs typeface="Times New Roman"/>
                <a:sym typeface="Times New Roman"/>
              </a:rPr>
              <a:t>7</a:t>
            </a:r>
            <a:r>
              <a:rPr b="0" i="0" lang="en-US" sz="2100" u="none" cap="none" strike="noStrike">
                <a:solidFill>
                  <a:schemeClr val="dk1"/>
                </a:solidFill>
                <a:latin typeface="Times New Roman"/>
                <a:ea typeface="Times New Roman"/>
                <a:cs typeface="Times New Roman"/>
                <a:sym typeface="Times New Roman"/>
              </a:rPr>
              <a:t> + x + 1        </a:t>
            </a:r>
            <a:r>
              <a:rPr b="0" i="0" lang="en-US" sz="2100" u="none" cap="none" strike="noStrike">
                <a:solidFill>
                  <a:srgbClr val="FF0000"/>
                </a:solidFill>
                <a:latin typeface="Times New Roman"/>
                <a:ea typeface="Times New Roman"/>
                <a:cs typeface="Times New Roman"/>
                <a:sym typeface="Times New Roman"/>
              </a:rPr>
              <a:t>c.</a:t>
            </a:r>
            <a:r>
              <a:rPr b="0" i="0" lang="en-US" sz="2100" u="none" cap="none" strike="noStrike">
                <a:solidFill>
                  <a:schemeClr val="dk1"/>
                </a:solidFill>
                <a:latin typeface="Times New Roman"/>
                <a:ea typeface="Times New Roman"/>
                <a:cs typeface="Times New Roman"/>
                <a:sym typeface="Times New Roman"/>
              </a:rPr>
              <a:t> x</a:t>
            </a:r>
            <a:r>
              <a:rPr b="0" baseline="30000" i="0" lang="en-US" sz="2100" u="none" cap="none" strike="noStrike">
                <a:solidFill>
                  <a:schemeClr val="dk1"/>
                </a:solidFill>
                <a:latin typeface="Times New Roman"/>
                <a:ea typeface="Times New Roman"/>
                <a:cs typeface="Times New Roman"/>
                <a:sym typeface="Times New Roman"/>
              </a:rPr>
              <a:t>32</a:t>
            </a:r>
            <a:r>
              <a:rPr b="0" i="0" lang="en-US" sz="2100" u="none" cap="none" strike="noStrike">
                <a:solidFill>
                  <a:schemeClr val="dk1"/>
                </a:solidFill>
                <a:latin typeface="Times New Roman"/>
                <a:ea typeface="Times New Roman"/>
                <a:cs typeface="Times New Roman"/>
                <a:sym typeface="Times New Roman"/>
              </a:rPr>
              <a:t> + x</a:t>
            </a:r>
            <a:r>
              <a:rPr b="0" baseline="30000" i="0" lang="en-US" sz="2100" u="none" cap="none" strike="noStrike">
                <a:solidFill>
                  <a:schemeClr val="dk1"/>
                </a:solidFill>
                <a:latin typeface="Times New Roman"/>
                <a:ea typeface="Times New Roman"/>
                <a:cs typeface="Times New Roman"/>
                <a:sym typeface="Times New Roman"/>
              </a:rPr>
              <a:t>23</a:t>
            </a:r>
            <a:r>
              <a:rPr b="0" i="0" lang="en-US" sz="2100" u="none" cap="none" strike="noStrike">
                <a:solidFill>
                  <a:schemeClr val="dk1"/>
                </a:solidFill>
                <a:latin typeface="Times New Roman"/>
                <a:ea typeface="Times New Roman"/>
                <a:cs typeface="Times New Roman"/>
                <a:sym typeface="Times New Roman"/>
              </a:rPr>
              <a:t> + x</a:t>
            </a:r>
            <a:r>
              <a:rPr b="0" baseline="30000" i="0" lang="en-US" sz="2100" u="none" cap="none" strike="noStrike">
                <a:solidFill>
                  <a:schemeClr val="dk1"/>
                </a:solidFill>
                <a:latin typeface="Times New Roman"/>
                <a:ea typeface="Times New Roman"/>
                <a:cs typeface="Times New Roman"/>
                <a:sym typeface="Times New Roman"/>
              </a:rPr>
              <a:t>7</a:t>
            </a:r>
            <a:r>
              <a:rPr b="0" i="0" lang="en-US" sz="2100" u="none" cap="none" strike="noStrike">
                <a:solidFill>
                  <a:schemeClr val="dk1"/>
                </a:solidFill>
                <a:latin typeface="Times New Roman"/>
                <a:ea typeface="Times New Roman"/>
                <a:cs typeface="Times New Roman"/>
                <a:sym typeface="Times New Roman"/>
              </a:rPr>
              <a:t> + 1</a:t>
            </a:r>
            <a:endParaRPr/>
          </a:p>
        </p:txBody>
      </p:sp>
      <p:sp>
        <p:nvSpPr>
          <p:cNvPr id="1614" name="Google Shape;1614;p142"/>
          <p:cNvSpPr/>
          <p:nvPr/>
        </p:nvSpPr>
        <p:spPr>
          <a:xfrm>
            <a:off x="499862" y="3467419"/>
            <a:ext cx="6515100" cy="1676400"/>
          </a:xfrm>
          <a:prstGeom prst="rect">
            <a:avLst/>
          </a:prstGeom>
          <a:noFill/>
          <a:ln>
            <a:noFill/>
          </a:ln>
        </p:spPr>
        <p:txBody>
          <a:bodyPr anchorCtr="0" anchor="t" bIns="0" lIns="0" spcFirstLastPara="1" rIns="30475" wrap="square" tIns="0">
            <a:noAutofit/>
          </a:bodyPr>
          <a:lstStyle/>
          <a:p>
            <a:pPr indent="0" lvl="0" marL="39688" marR="0" rtl="0" algn="l">
              <a:spcBef>
                <a:spcPts val="0"/>
              </a:spcBef>
              <a:spcAft>
                <a:spcPts val="0"/>
              </a:spcAft>
              <a:buNone/>
            </a:pPr>
            <a:r>
              <a:rPr b="1" i="1" lang="en-US" sz="2100">
                <a:solidFill>
                  <a:srgbClr val="FF0000"/>
                </a:solidFill>
                <a:latin typeface="Times New Roman"/>
                <a:ea typeface="Times New Roman"/>
                <a:cs typeface="Times New Roman"/>
                <a:sym typeface="Times New Roman"/>
              </a:rPr>
              <a:t>Solution</a:t>
            </a:r>
            <a:endParaRPr/>
          </a:p>
          <a:p>
            <a:pPr indent="0" lvl="0" marL="39688" marR="0" rtl="0" algn="l">
              <a:spcBef>
                <a:spcPts val="0"/>
              </a:spcBef>
              <a:spcAft>
                <a:spcPts val="0"/>
              </a:spcAft>
              <a:buNone/>
            </a:pPr>
            <a:r>
              <a:rPr b="1" i="1" lang="en-US" sz="2100">
                <a:solidFill>
                  <a:srgbClr val="FF0000"/>
                </a:solidFill>
                <a:latin typeface="Times"/>
                <a:ea typeface="Times"/>
                <a:cs typeface="Times"/>
                <a:sym typeface="Times"/>
              </a:rPr>
              <a:t>a.</a:t>
            </a:r>
            <a:r>
              <a:rPr b="1" i="1" lang="en-US" sz="2100">
                <a:solidFill>
                  <a:schemeClr val="dk1"/>
                </a:solidFill>
                <a:latin typeface="Times"/>
                <a:ea typeface="Times"/>
                <a:cs typeface="Times"/>
                <a:sym typeface="Times"/>
              </a:rPr>
              <a:t> This generator can detect all burst errors with a length</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less than or equal to 6 bits; 3 out of 100 burst errors</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with length 7 will slip by; 16 out of 1000 burst errors of</a:t>
            </a:r>
            <a:br>
              <a:rPr b="1" i="1" lang="en-US" sz="2100">
                <a:solidFill>
                  <a:schemeClr val="dk1"/>
                </a:solidFill>
                <a:latin typeface="Times"/>
                <a:ea typeface="Times"/>
                <a:cs typeface="Times"/>
                <a:sym typeface="Times"/>
              </a:rPr>
            </a:br>
            <a:r>
              <a:rPr b="1" i="1" lang="en-US" sz="2100">
                <a:solidFill>
                  <a:schemeClr val="dk1"/>
                </a:solidFill>
                <a:latin typeface="Times"/>
                <a:ea typeface="Times"/>
                <a:cs typeface="Times"/>
                <a:sym typeface="Times"/>
              </a:rPr>
              <a:t>    length 8 or more will slip by.</a:t>
            </a:r>
            <a:endParaRPr/>
          </a:p>
        </p:txBody>
      </p:sp>
      <p:sp>
        <p:nvSpPr>
          <p:cNvPr id="1615" name="Google Shape;1615;p1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16" name="Google Shape;1616;p1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17" name="Google Shape;1617;p1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1" name="Shape 1621"/>
        <p:cNvGrpSpPr/>
        <p:nvPr/>
      </p:nvGrpSpPr>
      <p:grpSpPr>
        <a:xfrm>
          <a:off x="0" y="0"/>
          <a:ext cx="0" cy="0"/>
          <a:chOff x="0" y="0"/>
          <a:chExt cx="0" cy="0"/>
        </a:xfrm>
      </p:grpSpPr>
      <p:sp>
        <p:nvSpPr>
          <p:cNvPr id="1622" name="Google Shape;1622;p143"/>
          <p:cNvSpPr txBox="1"/>
          <p:nvPr>
            <p:ph idx="1" type="body"/>
          </p:nvPr>
        </p:nvSpPr>
        <p:spPr>
          <a:xfrm>
            <a:off x="399346" y="2009451"/>
            <a:ext cx="6059309" cy="3877985"/>
          </a:xfrm>
          <a:prstGeom prst="rect">
            <a:avLst/>
          </a:prstGeom>
          <a:noFill/>
          <a:ln>
            <a:noFill/>
          </a:ln>
        </p:spPr>
        <p:txBody>
          <a:bodyPr anchorCtr="0" anchor="t" bIns="0" lIns="0" spcFirstLastPara="1" rIns="30475" wrap="square" tIns="0">
            <a:spAutoFit/>
          </a:bodyPr>
          <a:lstStyle/>
          <a:p>
            <a:pPr indent="-39688" lvl="0" marL="39688" marR="0" rtl="0" algn="l">
              <a:lnSpc>
                <a:spcPct val="90000"/>
              </a:lnSpc>
              <a:spcBef>
                <a:spcPts val="0"/>
              </a:spcBef>
              <a:spcAft>
                <a:spcPts val="0"/>
              </a:spcAft>
              <a:buClr>
                <a:srgbClr val="FF0000"/>
              </a:buClr>
              <a:buSzPts val="2100"/>
              <a:buFont typeface="Arial"/>
              <a:buChar char="•"/>
            </a:pPr>
            <a:r>
              <a:rPr b="0" i="0" lang="en-US" sz="2100" u="none" cap="none" strike="noStrike">
                <a:solidFill>
                  <a:srgbClr val="FF0000"/>
                </a:solidFill>
                <a:latin typeface="Times"/>
                <a:ea typeface="Times"/>
                <a:cs typeface="Times"/>
                <a:sym typeface="Times"/>
              </a:rPr>
              <a:t>b.</a:t>
            </a:r>
            <a:r>
              <a:rPr b="0" i="0" lang="en-US" sz="2100" u="none" cap="none" strike="noStrike">
                <a:solidFill>
                  <a:schemeClr val="dk1"/>
                </a:solidFill>
                <a:latin typeface="Times"/>
                <a:ea typeface="Times"/>
                <a:cs typeface="Times"/>
                <a:sym typeface="Times"/>
              </a:rPr>
              <a:t> This generator can detect all burst errors with a length</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less than or equal to 18 bits; 8 out of 1 million burst</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errors with length 19 will slip by; 4 out of 1 million</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burst errors of length 20 or more will slip by.</a:t>
            </a:r>
            <a:endParaRPr/>
          </a:p>
          <a:p>
            <a:pPr indent="93662" lvl="0" marL="39688" marR="0" rtl="0" algn="l">
              <a:lnSpc>
                <a:spcPct val="90000"/>
              </a:lnSpc>
              <a:spcBef>
                <a:spcPts val="750"/>
              </a:spcBef>
              <a:spcAft>
                <a:spcPts val="0"/>
              </a:spcAft>
              <a:buClr>
                <a:srgbClr val="000000"/>
              </a:buClr>
              <a:buSzPts val="2100"/>
              <a:buFont typeface="Arial"/>
              <a:buNone/>
            </a:pPr>
            <a:r>
              <a:t/>
            </a:r>
            <a:endParaRPr b="0" i="0" sz="2100" u="none" cap="none" strike="noStrike">
              <a:solidFill>
                <a:schemeClr val="dk1"/>
              </a:solidFill>
              <a:latin typeface="Times"/>
              <a:ea typeface="Times"/>
              <a:cs typeface="Times"/>
              <a:sym typeface="Times"/>
            </a:endParaRPr>
          </a:p>
          <a:p>
            <a:pPr indent="-39688" lvl="0" marL="39688" marR="0" rtl="0" algn="l">
              <a:lnSpc>
                <a:spcPct val="90000"/>
              </a:lnSpc>
              <a:spcBef>
                <a:spcPts val="750"/>
              </a:spcBef>
              <a:spcAft>
                <a:spcPts val="0"/>
              </a:spcAft>
              <a:buClr>
                <a:srgbClr val="FF0000"/>
              </a:buClr>
              <a:buSzPts val="2100"/>
              <a:buFont typeface="Arial"/>
              <a:buChar char="•"/>
            </a:pPr>
            <a:r>
              <a:rPr b="0" i="0" lang="en-US" sz="2100" u="none" cap="none" strike="noStrike">
                <a:solidFill>
                  <a:srgbClr val="FF0000"/>
                </a:solidFill>
                <a:latin typeface="Times"/>
                <a:ea typeface="Times"/>
                <a:cs typeface="Times"/>
                <a:sym typeface="Times"/>
              </a:rPr>
              <a:t>c.</a:t>
            </a:r>
            <a:r>
              <a:rPr b="0" i="0" lang="en-US" sz="2100" u="none" cap="none" strike="noStrike">
                <a:solidFill>
                  <a:schemeClr val="dk1"/>
                </a:solidFill>
                <a:latin typeface="Times"/>
                <a:ea typeface="Times"/>
                <a:cs typeface="Times"/>
                <a:sym typeface="Times"/>
              </a:rPr>
              <a:t> This generator can detect all burst errors with a length</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less than or equal to 32 bits; 5 out of 10 billion burst</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errors with length 33 will slip by; 3 out of 10 billion</a:t>
            </a:r>
            <a:br>
              <a:rPr b="0" i="0" lang="en-US" sz="2100" u="none" cap="none" strike="noStrike">
                <a:solidFill>
                  <a:schemeClr val="dk1"/>
                </a:solidFill>
                <a:latin typeface="Times"/>
                <a:ea typeface="Times"/>
                <a:cs typeface="Times"/>
                <a:sym typeface="Times"/>
              </a:rPr>
            </a:br>
            <a:r>
              <a:rPr b="0" i="0" lang="en-US" sz="2100" u="none" cap="none" strike="noStrike">
                <a:solidFill>
                  <a:schemeClr val="dk1"/>
                </a:solidFill>
                <a:latin typeface="Times"/>
                <a:ea typeface="Times"/>
                <a:cs typeface="Times"/>
                <a:sym typeface="Times"/>
              </a:rPr>
              <a:t>    burst errors of length 34 or more will slip by.</a:t>
            </a:r>
            <a:endParaRPr/>
          </a:p>
        </p:txBody>
      </p:sp>
      <p:sp>
        <p:nvSpPr>
          <p:cNvPr id="1623" name="Google Shape;1623;p1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24" name="Google Shape;1624;p1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25" name="Google Shape;1625;p1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9" name="Shape 1629"/>
        <p:cNvGrpSpPr/>
        <p:nvPr/>
      </p:nvGrpSpPr>
      <p:grpSpPr>
        <a:xfrm>
          <a:off x="0" y="0"/>
          <a:ext cx="0" cy="0"/>
          <a:chOff x="0" y="0"/>
          <a:chExt cx="0" cy="0"/>
        </a:xfrm>
      </p:grpSpPr>
      <p:sp>
        <p:nvSpPr>
          <p:cNvPr id="1630" name="Google Shape;1630;p144"/>
          <p:cNvSpPr txBox="1"/>
          <p:nvPr>
            <p:ph idx="1" type="body"/>
          </p:nvPr>
        </p:nvSpPr>
        <p:spPr>
          <a:xfrm>
            <a:off x="483763" y="1405441"/>
            <a:ext cx="7886700" cy="249299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b="1" lang="en-US"/>
              <a:t>NOTE:</a:t>
            </a:r>
            <a:endParaRPr/>
          </a:p>
          <a:p>
            <a:pPr indent="-171450" lvl="0" marL="171450" rtl="0" algn="l">
              <a:lnSpc>
                <a:spcPct val="90000"/>
              </a:lnSpc>
              <a:spcBef>
                <a:spcPts val="750"/>
              </a:spcBef>
              <a:spcAft>
                <a:spcPts val="0"/>
              </a:spcAft>
              <a:buClr>
                <a:schemeClr val="dk1"/>
              </a:buClr>
              <a:buSzPts val="1800"/>
              <a:buChar char="•"/>
            </a:pPr>
            <a:r>
              <a:rPr lang="en-US" sz="1800">
                <a:latin typeface="Arial"/>
                <a:ea typeface="Arial"/>
                <a:cs typeface="Arial"/>
                <a:sym typeface="Arial"/>
              </a:rPr>
              <a:t>A good polynomial generator needs to have the following characteristics:</a:t>
            </a:r>
            <a:endParaRPr/>
          </a:p>
          <a:p>
            <a:pPr indent="-171450" lvl="0" marL="171450" rtl="0" algn="l">
              <a:lnSpc>
                <a:spcPct val="90000"/>
              </a:lnSpc>
              <a:spcBef>
                <a:spcPts val="750"/>
              </a:spcBef>
              <a:spcAft>
                <a:spcPts val="0"/>
              </a:spcAft>
              <a:buClr>
                <a:srgbClr val="FF0000"/>
              </a:buClr>
              <a:buSzPts val="1800"/>
              <a:buChar char="•"/>
            </a:pPr>
            <a:r>
              <a:rPr lang="en-US" sz="1800">
                <a:solidFill>
                  <a:srgbClr val="FF0000"/>
                </a:solidFill>
                <a:latin typeface="Arial"/>
                <a:ea typeface="Arial"/>
                <a:cs typeface="Arial"/>
                <a:sym typeface="Arial"/>
              </a:rPr>
              <a:t>1.</a:t>
            </a:r>
            <a:r>
              <a:rPr lang="en-US" sz="1800">
                <a:latin typeface="Arial"/>
                <a:ea typeface="Arial"/>
                <a:cs typeface="Arial"/>
                <a:sym typeface="Arial"/>
              </a:rPr>
              <a:t> It should have at least two terms.</a:t>
            </a:r>
            <a:endParaRPr/>
          </a:p>
          <a:p>
            <a:pPr indent="-171450" lvl="0" marL="171450" rtl="0" algn="l">
              <a:lnSpc>
                <a:spcPct val="90000"/>
              </a:lnSpc>
              <a:spcBef>
                <a:spcPts val="750"/>
              </a:spcBef>
              <a:spcAft>
                <a:spcPts val="0"/>
              </a:spcAft>
              <a:buClr>
                <a:srgbClr val="FF0000"/>
              </a:buClr>
              <a:buSzPts val="1800"/>
              <a:buChar char="•"/>
            </a:pPr>
            <a:r>
              <a:rPr lang="en-US" sz="1800">
                <a:solidFill>
                  <a:srgbClr val="FF0000"/>
                </a:solidFill>
                <a:latin typeface="Arial"/>
                <a:ea typeface="Arial"/>
                <a:cs typeface="Arial"/>
                <a:sym typeface="Arial"/>
              </a:rPr>
              <a:t>2.</a:t>
            </a:r>
            <a:r>
              <a:rPr lang="en-US" sz="1800">
                <a:latin typeface="Arial"/>
                <a:ea typeface="Arial"/>
                <a:cs typeface="Arial"/>
                <a:sym typeface="Arial"/>
              </a:rPr>
              <a:t> The coefficient of the term x</a:t>
            </a:r>
            <a:r>
              <a:rPr baseline="30000" lang="en-US" sz="1800">
                <a:latin typeface="Arial"/>
                <a:ea typeface="Arial"/>
                <a:cs typeface="Arial"/>
                <a:sym typeface="Arial"/>
              </a:rPr>
              <a:t>0</a:t>
            </a:r>
            <a:r>
              <a:rPr lang="en-US" sz="1800">
                <a:latin typeface="Arial"/>
                <a:ea typeface="Arial"/>
                <a:cs typeface="Arial"/>
                <a:sym typeface="Arial"/>
              </a:rPr>
              <a:t> should be 1.</a:t>
            </a:r>
            <a:endParaRPr/>
          </a:p>
          <a:p>
            <a:pPr indent="-171450" lvl="0" marL="171450" rtl="0" algn="l">
              <a:lnSpc>
                <a:spcPct val="90000"/>
              </a:lnSpc>
              <a:spcBef>
                <a:spcPts val="750"/>
              </a:spcBef>
              <a:spcAft>
                <a:spcPts val="0"/>
              </a:spcAft>
              <a:buClr>
                <a:srgbClr val="FF0000"/>
              </a:buClr>
              <a:buSzPts val="1800"/>
              <a:buChar char="•"/>
            </a:pPr>
            <a:r>
              <a:rPr lang="en-US" sz="1800">
                <a:solidFill>
                  <a:srgbClr val="FF0000"/>
                </a:solidFill>
                <a:latin typeface="Arial"/>
                <a:ea typeface="Arial"/>
                <a:cs typeface="Arial"/>
                <a:sym typeface="Arial"/>
              </a:rPr>
              <a:t>3.</a:t>
            </a:r>
            <a:r>
              <a:rPr lang="en-US" sz="1800">
                <a:latin typeface="Arial"/>
                <a:ea typeface="Arial"/>
                <a:cs typeface="Arial"/>
                <a:sym typeface="Arial"/>
              </a:rPr>
              <a:t> It should not divide x</a:t>
            </a:r>
            <a:r>
              <a:rPr baseline="30000" lang="en-US" sz="1800">
                <a:latin typeface="Arial"/>
                <a:ea typeface="Arial"/>
                <a:cs typeface="Arial"/>
                <a:sym typeface="Arial"/>
              </a:rPr>
              <a:t>t</a:t>
            </a:r>
            <a:r>
              <a:rPr lang="en-US" sz="1800">
                <a:latin typeface="Arial"/>
                <a:ea typeface="Arial"/>
                <a:cs typeface="Arial"/>
                <a:sym typeface="Arial"/>
              </a:rPr>
              <a:t> + 1, for t between 2 and n − 1.</a:t>
            </a:r>
            <a:endParaRPr/>
          </a:p>
          <a:p>
            <a:pPr indent="-171450" lvl="0" marL="171450" rtl="0" algn="l">
              <a:lnSpc>
                <a:spcPct val="90000"/>
              </a:lnSpc>
              <a:spcBef>
                <a:spcPts val="750"/>
              </a:spcBef>
              <a:spcAft>
                <a:spcPts val="0"/>
              </a:spcAft>
              <a:buClr>
                <a:srgbClr val="FF0000"/>
              </a:buClr>
              <a:buSzPts val="1800"/>
              <a:buChar char="•"/>
            </a:pPr>
            <a:r>
              <a:rPr lang="en-US" sz="1800">
                <a:solidFill>
                  <a:srgbClr val="FF0000"/>
                </a:solidFill>
                <a:latin typeface="Arial"/>
                <a:ea typeface="Arial"/>
                <a:cs typeface="Arial"/>
                <a:sym typeface="Arial"/>
              </a:rPr>
              <a:t>4.</a:t>
            </a:r>
            <a:r>
              <a:rPr lang="en-US" sz="1800">
                <a:latin typeface="Arial"/>
                <a:ea typeface="Arial"/>
                <a:cs typeface="Arial"/>
                <a:sym typeface="Arial"/>
              </a:rPr>
              <a:t> It should have the factor x + 1.</a:t>
            </a:r>
            <a:endParaRPr/>
          </a:p>
          <a:p>
            <a:pPr indent="-38100" lvl="0" marL="171450" rtl="0" algn="l">
              <a:lnSpc>
                <a:spcPct val="90000"/>
              </a:lnSpc>
              <a:spcBef>
                <a:spcPts val="750"/>
              </a:spcBef>
              <a:spcAft>
                <a:spcPts val="0"/>
              </a:spcAft>
              <a:buClr>
                <a:schemeClr val="dk1"/>
              </a:buClr>
              <a:buSzPts val="2100"/>
              <a:buNone/>
            </a:pPr>
            <a:r>
              <a:t/>
            </a:r>
            <a:endParaRPr/>
          </a:p>
        </p:txBody>
      </p:sp>
      <p:sp>
        <p:nvSpPr>
          <p:cNvPr id="1631" name="Google Shape;1631;p1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32" name="Google Shape;1632;p1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33" name="Google Shape;1633;p1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7" name="Shape 1637"/>
        <p:cNvGrpSpPr/>
        <p:nvPr/>
      </p:nvGrpSpPr>
      <p:grpSpPr>
        <a:xfrm>
          <a:off x="0" y="0"/>
          <a:ext cx="0" cy="0"/>
          <a:chOff x="0" y="0"/>
          <a:chExt cx="0" cy="0"/>
        </a:xfrm>
      </p:grpSpPr>
      <p:sp>
        <p:nvSpPr>
          <p:cNvPr id="1638" name="Google Shape;1638;p145"/>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Data Link Layer Protocols</a:t>
            </a:r>
            <a:endParaRPr/>
          </a:p>
        </p:txBody>
      </p:sp>
      <p:sp>
        <p:nvSpPr>
          <p:cNvPr id="1639" name="Google Shape;1639;p145"/>
          <p:cNvSpPr txBox="1"/>
          <p:nvPr>
            <p:ph idx="1" type="body"/>
          </p:nvPr>
        </p:nvSpPr>
        <p:spPr>
          <a:xfrm>
            <a:off x="399346" y="2009452"/>
            <a:ext cx="6059309" cy="3323987"/>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What is flow control?</a:t>
            </a:r>
            <a:endParaRPr/>
          </a:p>
          <a:p>
            <a:pPr indent="-171450" lvl="0" marL="171450" rtl="0" algn="l">
              <a:lnSpc>
                <a:spcPct val="90000"/>
              </a:lnSpc>
              <a:spcBef>
                <a:spcPts val="750"/>
              </a:spcBef>
              <a:spcAft>
                <a:spcPts val="0"/>
              </a:spcAft>
              <a:buClr>
                <a:schemeClr val="dk1"/>
              </a:buClr>
              <a:buSzPts val="2100"/>
              <a:buChar char="•"/>
            </a:pPr>
            <a:r>
              <a:rPr lang="en-US"/>
              <a:t>Ensuring the sending entity does not overwhelm the receiving entity</a:t>
            </a:r>
            <a:endParaRPr/>
          </a:p>
          <a:p>
            <a:pPr indent="-171450" lvl="1" marL="514350" rtl="0" algn="l">
              <a:lnSpc>
                <a:spcPct val="90000"/>
              </a:lnSpc>
              <a:spcBef>
                <a:spcPts val="375"/>
              </a:spcBef>
              <a:spcAft>
                <a:spcPts val="0"/>
              </a:spcAft>
              <a:buClr>
                <a:schemeClr val="dk1"/>
              </a:buClr>
              <a:buSzPts val="1800"/>
              <a:buChar char="•"/>
            </a:pPr>
            <a:r>
              <a:rPr lang="en-US"/>
              <a:t>Preventing buffer overflow</a:t>
            </a:r>
            <a:endParaRPr/>
          </a:p>
          <a:p>
            <a:pPr indent="-171450" lvl="0" marL="171450" rtl="0" algn="l">
              <a:lnSpc>
                <a:spcPct val="90000"/>
              </a:lnSpc>
              <a:spcBef>
                <a:spcPts val="750"/>
              </a:spcBef>
              <a:spcAft>
                <a:spcPts val="0"/>
              </a:spcAft>
              <a:buClr>
                <a:schemeClr val="dk1"/>
              </a:buClr>
              <a:buSzPts val="2100"/>
              <a:buChar char="•"/>
            </a:pPr>
            <a:r>
              <a:rPr lang="en-US"/>
              <a:t>Transmission time</a:t>
            </a:r>
            <a:endParaRPr/>
          </a:p>
          <a:p>
            <a:pPr indent="-171450" lvl="1" marL="514350" rtl="0" algn="l">
              <a:lnSpc>
                <a:spcPct val="90000"/>
              </a:lnSpc>
              <a:spcBef>
                <a:spcPts val="375"/>
              </a:spcBef>
              <a:spcAft>
                <a:spcPts val="0"/>
              </a:spcAft>
              <a:buClr>
                <a:schemeClr val="dk1"/>
              </a:buClr>
              <a:buSzPts val="1800"/>
              <a:buChar char="•"/>
            </a:pPr>
            <a:r>
              <a:rPr lang="en-US"/>
              <a:t>Time taken to emit all bits into medium</a:t>
            </a:r>
            <a:endParaRPr/>
          </a:p>
          <a:p>
            <a:pPr indent="-171450" lvl="0" marL="171450" rtl="0" algn="l">
              <a:lnSpc>
                <a:spcPct val="90000"/>
              </a:lnSpc>
              <a:spcBef>
                <a:spcPts val="750"/>
              </a:spcBef>
              <a:spcAft>
                <a:spcPts val="0"/>
              </a:spcAft>
              <a:buClr>
                <a:schemeClr val="dk1"/>
              </a:buClr>
              <a:buSzPts val="2100"/>
              <a:buChar char="•"/>
            </a:pPr>
            <a:r>
              <a:rPr lang="en-US"/>
              <a:t>Propagation time</a:t>
            </a:r>
            <a:endParaRPr/>
          </a:p>
          <a:p>
            <a:pPr indent="-171450" lvl="1" marL="514350" rtl="0" algn="l">
              <a:lnSpc>
                <a:spcPct val="90000"/>
              </a:lnSpc>
              <a:spcBef>
                <a:spcPts val="375"/>
              </a:spcBef>
              <a:spcAft>
                <a:spcPts val="0"/>
              </a:spcAft>
              <a:buClr>
                <a:schemeClr val="dk1"/>
              </a:buClr>
              <a:buSzPts val="1800"/>
              <a:buChar char="•"/>
            </a:pPr>
            <a:r>
              <a:rPr lang="en-US"/>
              <a:t>Time for a bit to traverse the link</a:t>
            </a:r>
            <a:endParaRPr/>
          </a:p>
          <a:p>
            <a:pPr indent="-38100" lvl="0" marL="171450" rtl="0" algn="l">
              <a:lnSpc>
                <a:spcPct val="90000"/>
              </a:lnSpc>
              <a:spcBef>
                <a:spcPts val="750"/>
              </a:spcBef>
              <a:spcAft>
                <a:spcPts val="0"/>
              </a:spcAft>
              <a:buClr>
                <a:schemeClr val="dk1"/>
              </a:buClr>
              <a:buSzPts val="2100"/>
              <a:buNone/>
            </a:pPr>
            <a:r>
              <a:t/>
            </a:r>
            <a:endParaRPr/>
          </a:p>
        </p:txBody>
      </p:sp>
      <p:sp>
        <p:nvSpPr>
          <p:cNvPr id="1640" name="Google Shape;1640;p1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41" name="Google Shape;1641;p1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42" name="Google Shape;1642;p1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6" name="Shape 1646"/>
        <p:cNvGrpSpPr/>
        <p:nvPr/>
      </p:nvGrpSpPr>
      <p:grpSpPr>
        <a:xfrm>
          <a:off x="0" y="0"/>
          <a:ext cx="0" cy="0"/>
          <a:chOff x="0" y="0"/>
          <a:chExt cx="0" cy="0"/>
        </a:xfrm>
      </p:grpSpPr>
      <p:sp>
        <p:nvSpPr>
          <p:cNvPr id="1647" name="Google Shape;1647;p146"/>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Model of Frame Transmission</a:t>
            </a:r>
            <a:endParaRPr/>
          </a:p>
        </p:txBody>
      </p:sp>
      <p:pic>
        <p:nvPicPr>
          <p:cNvPr id="1648" name="Google Shape;1648;p146"/>
          <p:cNvPicPr preferRelativeResize="0"/>
          <p:nvPr/>
        </p:nvPicPr>
        <p:blipFill rotWithShape="1">
          <a:blip r:embed="rId3">
            <a:alphaModFix/>
          </a:blip>
          <a:srcRect b="16202" l="0" r="0" t="0"/>
          <a:stretch/>
        </p:blipFill>
        <p:spPr>
          <a:xfrm>
            <a:off x="2286000" y="1872854"/>
            <a:ext cx="4629150" cy="4114800"/>
          </a:xfrm>
          <a:prstGeom prst="rect">
            <a:avLst/>
          </a:prstGeom>
          <a:noFill/>
          <a:ln>
            <a:noFill/>
          </a:ln>
        </p:spPr>
      </p:pic>
      <p:sp>
        <p:nvSpPr>
          <p:cNvPr id="1649" name="Google Shape;1649;p1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50" name="Google Shape;1650;p1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51" name="Google Shape;1651;p1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5" name="Shape 1655"/>
        <p:cNvGrpSpPr/>
        <p:nvPr/>
      </p:nvGrpSpPr>
      <p:grpSpPr>
        <a:xfrm>
          <a:off x="0" y="0"/>
          <a:ext cx="0" cy="0"/>
          <a:chOff x="0" y="0"/>
          <a:chExt cx="0" cy="0"/>
        </a:xfrm>
      </p:grpSpPr>
      <p:sp>
        <p:nvSpPr>
          <p:cNvPr id="1656" name="Google Shape;1656;p147"/>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Stop and Wait</a:t>
            </a:r>
            <a:endParaRPr/>
          </a:p>
        </p:txBody>
      </p:sp>
      <p:sp>
        <p:nvSpPr>
          <p:cNvPr id="1657" name="Google Shape;1657;p147"/>
          <p:cNvSpPr txBox="1"/>
          <p:nvPr>
            <p:ph idx="1" type="body"/>
          </p:nvPr>
        </p:nvSpPr>
        <p:spPr>
          <a:xfrm>
            <a:off x="532460" y="1536268"/>
            <a:ext cx="8079079" cy="249299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Source transmits frame</a:t>
            </a:r>
            <a:endParaRPr/>
          </a:p>
          <a:p>
            <a:pPr indent="-171450" lvl="0" marL="171450" rtl="0" algn="l">
              <a:lnSpc>
                <a:spcPct val="90000"/>
              </a:lnSpc>
              <a:spcBef>
                <a:spcPts val="750"/>
              </a:spcBef>
              <a:spcAft>
                <a:spcPts val="0"/>
              </a:spcAft>
              <a:buClr>
                <a:schemeClr val="dk1"/>
              </a:buClr>
              <a:buSzPts val="2100"/>
              <a:buChar char="•"/>
            </a:pPr>
            <a:r>
              <a:rPr lang="en-US"/>
              <a:t>Destination receives frame and replies with acknowledgement</a:t>
            </a:r>
            <a:endParaRPr/>
          </a:p>
          <a:p>
            <a:pPr indent="-171450" lvl="0" marL="171450" rtl="0" algn="l">
              <a:lnSpc>
                <a:spcPct val="90000"/>
              </a:lnSpc>
              <a:spcBef>
                <a:spcPts val="750"/>
              </a:spcBef>
              <a:spcAft>
                <a:spcPts val="0"/>
              </a:spcAft>
              <a:buClr>
                <a:schemeClr val="dk1"/>
              </a:buClr>
              <a:buSzPts val="2100"/>
              <a:buChar char="•"/>
            </a:pPr>
            <a:r>
              <a:rPr lang="en-US"/>
              <a:t>Source waits for ACK before sending next frame</a:t>
            </a:r>
            <a:endParaRPr/>
          </a:p>
          <a:p>
            <a:pPr indent="-171450" lvl="0" marL="171450" rtl="0" algn="l">
              <a:lnSpc>
                <a:spcPct val="90000"/>
              </a:lnSpc>
              <a:spcBef>
                <a:spcPts val="750"/>
              </a:spcBef>
              <a:spcAft>
                <a:spcPts val="0"/>
              </a:spcAft>
              <a:buClr>
                <a:schemeClr val="dk1"/>
              </a:buClr>
              <a:buSzPts val="2100"/>
              <a:buChar char="•"/>
            </a:pPr>
            <a:r>
              <a:rPr lang="en-US"/>
              <a:t>Destination can stop flow by not send ACK</a:t>
            </a:r>
            <a:endParaRPr/>
          </a:p>
          <a:p>
            <a:pPr indent="-171450" lvl="0" marL="171450" rtl="0" algn="l">
              <a:lnSpc>
                <a:spcPct val="90000"/>
              </a:lnSpc>
              <a:spcBef>
                <a:spcPts val="750"/>
              </a:spcBef>
              <a:spcAft>
                <a:spcPts val="0"/>
              </a:spcAft>
              <a:buClr>
                <a:schemeClr val="dk1"/>
              </a:buClr>
              <a:buSzPts val="2100"/>
              <a:buChar char="•"/>
            </a:pPr>
            <a:r>
              <a:rPr lang="en-US"/>
              <a:t>Works well for a few large frames</a:t>
            </a:r>
            <a:endParaRPr/>
          </a:p>
        </p:txBody>
      </p:sp>
      <p:sp>
        <p:nvSpPr>
          <p:cNvPr id="1658" name="Google Shape;1658;p1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59" name="Google Shape;1659;p1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60" name="Google Shape;1660;p1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4" name="Shape 1664"/>
        <p:cNvGrpSpPr/>
        <p:nvPr/>
      </p:nvGrpSpPr>
      <p:grpSpPr>
        <a:xfrm>
          <a:off x="0" y="0"/>
          <a:ext cx="0" cy="0"/>
          <a:chOff x="0" y="0"/>
          <a:chExt cx="0" cy="0"/>
        </a:xfrm>
      </p:grpSpPr>
      <p:sp>
        <p:nvSpPr>
          <p:cNvPr id="1665" name="Google Shape;1665;p148"/>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Fragmentation</a:t>
            </a:r>
            <a:endParaRPr/>
          </a:p>
        </p:txBody>
      </p:sp>
      <p:sp>
        <p:nvSpPr>
          <p:cNvPr id="1666" name="Google Shape;1666;p148"/>
          <p:cNvSpPr txBox="1"/>
          <p:nvPr>
            <p:ph idx="1" type="body"/>
          </p:nvPr>
        </p:nvSpPr>
        <p:spPr>
          <a:xfrm>
            <a:off x="532460" y="1536268"/>
            <a:ext cx="8079079" cy="2769989"/>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Large block of data may be split into small frames</a:t>
            </a:r>
            <a:endParaRPr/>
          </a:p>
          <a:p>
            <a:pPr indent="-171450" lvl="1" marL="514350" rtl="0" algn="l">
              <a:lnSpc>
                <a:spcPct val="90000"/>
              </a:lnSpc>
              <a:spcBef>
                <a:spcPts val="375"/>
              </a:spcBef>
              <a:spcAft>
                <a:spcPts val="0"/>
              </a:spcAft>
              <a:buClr>
                <a:schemeClr val="dk1"/>
              </a:buClr>
              <a:buSzPts val="1800"/>
              <a:buChar char="•"/>
            </a:pPr>
            <a:r>
              <a:rPr lang="en-US"/>
              <a:t>Limited buffer size</a:t>
            </a:r>
            <a:endParaRPr/>
          </a:p>
          <a:p>
            <a:pPr indent="-171450" lvl="1" marL="514350" rtl="0" algn="l">
              <a:lnSpc>
                <a:spcPct val="90000"/>
              </a:lnSpc>
              <a:spcBef>
                <a:spcPts val="375"/>
              </a:spcBef>
              <a:spcAft>
                <a:spcPts val="0"/>
              </a:spcAft>
              <a:buClr>
                <a:schemeClr val="dk1"/>
              </a:buClr>
              <a:buSzPts val="1800"/>
              <a:buChar char="•"/>
            </a:pPr>
            <a:r>
              <a:rPr lang="en-US"/>
              <a:t>Errors detected sooner (when whole frame received)</a:t>
            </a:r>
            <a:endParaRPr/>
          </a:p>
          <a:p>
            <a:pPr indent="-171450" lvl="1" marL="514350" rtl="0" algn="l">
              <a:lnSpc>
                <a:spcPct val="90000"/>
              </a:lnSpc>
              <a:spcBef>
                <a:spcPts val="375"/>
              </a:spcBef>
              <a:spcAft>
                <a:spcPts val="0"/>
              </a:spcAft>
              <a:buClr>
                <a:schemeClr val="dk1"/>
              </a:buClr>
              <a:buSzPts val="1800"/>
              <a:buChar char="•"/>
            </a:pPr>
            <a:r>
              <a:rPr lang="en-US"/>
              <a:t>On error, retransmission of smaller frames is needed</a:t>
            </a:r>
            <a:endParaRPr/>
          </a:p>
          <a:p>
            <a:pPr indent="-171450" lvl="1" marL="514350" rtl="0" algn="l">
              <a:lnSpc>
                <a:spcPct val="90000"/>
              </a:lnSpc>
              <a:spcBef>
                <a:spcPts val="375"/>
              </a:spcBef>
              <a:spcAft>
                <a:spcPts val="0"/>
              </a:spcAft>
              <a:buClr>
                <a:schemeClr val="dk1"/>
              </a:buClr>
              <a:buSzPts val="1800"/>
              <a:buChar char="•"/>
            </a:pPr>
            <a:r>
              <a:rPr lang="en-US"/>
              <a:t>Prevents one station occupying medium for long periods</a:t>
            </a:r>
            <a:endParaRPr/>
          </a:p>
          <a:p>
            <a:pPr indent="-171450" lvl="0" marL="171450" rtl="0" algn="l">
              <a:lnSpc>
                <a:spcPct val="90000"/>
              </a:lnSpc>
              <a:spcBef>
                <a:spcPts val="750"/>
              </a:spcBef>
              <a:spcAft>
                <a:spcPts val="0"/>
              </a:spcAft>
              <a:buClr>
                <a:schemeClr val="dk1"/>
              </a:buClr>
              <a:buSzPts val="2100"/>
              <a:buChar char="•"/>
            </a:pPr>
            <a:r>
              <a:rPr lang="en-US"/>
              <a:t>Stop and wait becomes inadequate</a:t>
            </a:r>
            <a:endParaRPr/>
          </a:p>
          <a:p>
            <a:pPr indent="-38100" lvl="0" marL="171450" rtl="0" algn="l">
              <a:lnSpc>
                <a:spcPct val="90000"/>
              </a:lnSpc>
              <a:spcBef>
                <a:spcPts val="750"/>
              </a:spcBef>
              <a:spcAft>
                <a:spcPts val="0"/>
              </a:spcAft>
              <a:buClr>
                <a:schemeClr val="dk1"/>
              </a:buClr>
              <a:buSzPts val="2100"/>
              <a:buNone/>
            </a:pPr>
            <a:r>
              <a:t/>
            </a:r>
            <a:endParaRPr/>
          </a:p>
        </p:txBody>
      </p:sp>
      <p:sp>
        <p:nvSpPr>
          <p:cNvPr id="1667" name="Google Shape;1667;p1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68" name="Google Shape;1668;p1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69" name="Google Shape;1669;p1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9" name="Shape 209"/>
        <p:cNvGrpSpPr/>
        <p:nvPr/>
      </p:nvGrpSpPr>
      <p:grpSpPr>
        <a:xfrm>
          <a:off x="0" y="0"/>
          <a:ext cx="0" cy="0"/>
          <a:chOff x="0" y="0"/>
          <a:chExt cx="0" cy="0"/>
        </a:xfrm>
      </p:grpSpPr>
      <p:sp>
        <p:nvSpPr>
          <p:cNvPr id="210" name="Google Shape;210;p15"/>
          <p:cNvSpPr txBox="1"/>
          <p:nvPr>
            <p:ph type="title"/>
          </p:nvPr>
        </p:nvSpPr>
        <p:spPr>
          <a:xfrm>
            <a:off x="2299207" y="16205"/>
            <a:ext cx="3938904" cy="468630"/>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FF0000"/>
              </a:buClr>
              <a:buSzPts val="2900"/>
              <a:buFont typeface="Arial"/>
              <a:buNone/>
            </a:pPr>
            <a:r>
              <a:rPr b="1" lang="en-US" sz="2900">
                <a:solidFill>
                  <a:srgbClr val="FF0000"/>
                </a:solidFill>
                <a:latin typeface="Arial"/>
                <a:ea typeface="Arial"/>
                <a:cs typeface="Arial"/>
                <a:sym typeface="Arial"/>
              </a:rPr>
              <a:t>TCP/IP	PROTOCOL	SUITE</a:t>
            </a:r>
            <a:endParaRPr sz="2900">
              <a:latin typeface="Arial"/>
              <a:ea typeface="Arial"/>
              <a:cs typeface="Arial"/>
              <a:sym typeface="Arial"/>
            </a:endParaRPr>
          </a:p>
        </p:txBody>
      </p:sp>
      <p:sp>
        <p:nvSpPr>
          <p:cNvPr id="211" name="Google Shape;211;p15"/>
          <p:cNvSpPr txBox="1"/>
          <p:nvPr/>
        </p:nvSpPr>
        <p:spPr>
          <a:xfrm>
            <a:off x="303603" y="577064"/>
            <a:ext cx="8536800" cy="2009100"/>
          </a:xfrm>
          <a:prstGeom prst="rect">
            <a:avLst/>
          </a:prstGeom>
          <a:noFill/>
          <a:ln>
            <a:noFill/>
          </a:ln>
        </p:spPr>
        <p:txBody>
          <a:bodyPr anchorCtr="0" anchor="t" bIns="0" lIns="0" spcFirstLastPara="1" rIns="0" wrap="square" tIns="12050">
            <a:spAutoFit/>
          </a:bodyPr>
          <a:lstStyle/>
          <a:p>
            <a:pPr indent="-344805" lvl="0" marL="356870" marR="1704975" rtl="0" algn="l">
              <a:lnSpc>
                <a:spcPct val="1174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TCP/IP(Transmission Control Protocol/Internet Protocol) is a protocol  suite used in the Internet today.</a:t>
            </a:r>
            <a:endParaRPr sz="2200">
              <a:solidFill>
                <a:schemeClr val="dk1"/>
              </a:solidFill>
              <a:latin typeface="Arial"/>
              <a:ea typeface="Arial"/>
              <a:cs typeface="Arial"/>
              <a:sym typeface="Arial"/>
            </a:endParaRPr>
          </a:p>
          <a:p>
            <a:pPr indent="-344805" lvl="0" marL="356870" marR="0" rtl="0" algn="l">
              <a:lnSpc>
                <a:spcPct val="100000"/>
              </a:lnSpc>
              <a:spcBef>
                <a:spcPts val="99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It is a hierarchical protocol made up of interactive modules, each of which provides a specific functionality.</a:t>
            </a:r>
            <a:endParaRPr sz="2200">
              <a:solidFill>
                <a:schemeClr val="dk1"/>
              </a:solidFill>
              <a:latin typeface="Arial"/>
              <a:ea typeface="Arial"/>
              <a:cs typeface="Arial"/>
              <a:sym typeface="Arial"/>
            </a:endParaRPr>
          </a:p>
        </p:txBody>
      </p:sp>
      <p:sp>
        <p:nvSpPr>
          <p:cNvPr id="212" name="Google Shape;212;p15"/>
          <p:cNvSpPr txBox="1"/>
          <p:nvPr/>
        </p:nvSpPr>
        <p:spPr>
          <a:xfrm>
            <a:off x="306776" y="2678400"/>
            <a:ext cx="8536800" cy="748800"/>
          </a:xfrm>
          <a:prstGeom prst="rect">
            <a:avLst/>
          </a:prstGeom>
          <a:noFill/>
          <a:ln>
            <a:noFill/>
          </a:ln>
        </p:spPr>
        <p:txBody>
          <a:bodyPr anchorCtr="0" anchor="t" bIns="0" lIns="0" spcFirstLastPara="1" rIns="0" wrap="square" tIns="12700">
            <a:spAutoFit/>
          </a:bodyPr>
          <a:lstStyle/>
          <a:p>
            <a:pPr indent="-344805" lvl="0" marL="356870" marR="5080" rtl="0" algn="just">
              <a:lnSpc>
                <a:spcPct val="1173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term   Hierarchical means that each upper level protocol is supported by one or more </a:t>
            </a:r>
            <a:r>
              <a:rPr lang="en-US" sz="2200">
                <a:solidFill>
                  <a:schemeClr val="dk1"/>
                </a:solidFill>
              </a:rPr>
              <a:t>lowelevel</a:t>
            </a:r>
            <a:endParaRPr sz="2200">
              <a:solidFill>
                <a:schemeClr val="dk1"/>
              </a:solidFill>
              <a:latin typeface="Arial"/>
              <a:ea typeface="Arial"/>
              <a:cs typeface="Arial"/>
              <a:sym typeface="Arial"/>
            </a:endParaRPr>
          </a:p>
        </p:txBody>
      </p:sp>
      <p:sp>
        <p:nvSpPr>
          <p:cNvPr id="213" name="Google Shape;213;p15"/>
          <p:cNvSpPr txBox="1"/>
          <p:nvPr/>
        </p:nvSpPr>
        <p:spPr>
          <a:xfrm>
            <a:off x="307340" y="3635400"/>
            <a:ext cx="8535600" cy="1953000"/>
          </a:xfrm>
          <a:prstGeom prst="rect">
            <a:avLst/>
          </a:prstGeom>
          <a:noFill/>
          <a:ln>
            <a:noFill/>
          </a:ln>
        </p:spPr>
        <p:txBody>
          <a:bodyPr anchorCtr="0" anchor="t" bIns="0" lIns="0" spcFirstLastPara="1" rIns="0" wrap="square" tIns="70475">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original TCP/IP protocol suite was defined as four software layers</a:t>
            </a:r>
            <a:r>
              <a:rPr lang="en-US" sz="2200">
                <a:solidFill>
                  <a:schemeClr val="dk1"/>
                </a:solidFill>
              </a:rPr>
              <a:t> b</a:t>
            </a:r>
            <a:r>
              <a:rPr lang="en-US" sz="2200">
                <a:solidFill>
                  <a:schemeClr val="dk1"/>
                </a:solidFill>
                <a:latin typeface="Arial"/>
                <a:ea typeface="Arial"/>
                <a:cs typeface="Arial"/>
                <a:sym typeface="Arial"/>
              </a:rPr>
              <a:t>uilt upon the hardware.</a:t>
            </a:r>
            <a:endParaRPr sz="2200">
              <a:solidFill>
                <a:schemeClr val="dk1"/>
              </a:solidFill>
              <a:latin typeface="Arial"/>
              <a:ea typeface="Arial"/>
              <a:cs typeface="Arial"/>
              <a:sym typeface="Arial"/>
            </a:endParaRPr>
          </a:p>
          <a:p>
            <a:pPr indent="-408940" lvl="0" marL="421005" marR="0" rtl="0" algn="l">
              <a:lnSpc>
                <a:spcPct val="100000"/>
              </a:lnSpc>
              <a:spcBef>
                <a:spcPts val="99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Today, however, TCP/IP is thought of as a five-layer model. Figure 2.4</a:t>
            </a:r>
            <a:endParaRPr sz="2200">
              <a:solidFill>
                <a:schemeClr val="dk1"/>
              </a:solidFill>
              <a:latin typeface="Arial"/>
              <a:ea typeface="Arial"/>
              <a:cs typeface="Arial"/>
              <a:sym typeface="Arial"/>
            </a:endParaRPr>
          </a:p>
          <a:p>
            <a:pPr indent="0" lvl="0" marL="356870" marR="0" rtl="0" algn="l">
              <a:lnSpc>
                <a:spcPct val="100000"/>
              </a:lnSpc>
              <a:spcBef>
                <a:spcPts val="480"/>
              </a:spcBef>
              <a:spcAft>
                <a:spcPts val="0"/>
              </a:spcAft>
              <a:buNone/>
            </a:pPr>
            <a:r>
              <a:rPr lang="en-US" sz="2200">
                <a:solidFill>
                  <a:schemeClr val="dk1"/>
                </a:solidFill>
                <a:latin typeface="Arial"/>
                <a:ea typeface="Arial"/>
                <a:cs typeface="Arial"/>
                <a:sym typeface="Arial"/>
              </a:rPr>
              <a:t>shows both configurations.</a:t>
            </a:r>
            <a:endParaRPr sz="2200">
              <a:solidFill>
                <a:schemeClr val="dk1"/>
              </a:solidFill>
              <a:latin typeface="Arial"/>
              <a:ea typeface="Arial"/>
              <a:cs typeface="Arial"/>
              <a:sym typeface="Arial"/>
            </a:endParaRPr>
          </a:p>
        </p:txBody>
      </p:sp>
      <p:sp>
        <p:nvSpPr>
          <p:cNvPr id="214" name="Google Shape;214;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15" name="Google Shape;215;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16" name="Google Shape;216;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3" name="Shape 1673"/>
        <p:cNvGrpSpPr/>
        <p:nvPr/>
      </p:nvGrpSpPr>
      <p:grpSpPr>
        <a:xfrm>
          <a:off x="0" y="0"/>
          <a:ext cx="0" cy="0"/>
          <a:chOff x="0" y="0"/>
          <a:chExt cx="0" cy="0"/>
        </a:xfrm>
      </p:grpSpPr>
      <p:sp>
        <p:nvSpPr>
          <p:cNvPr id="1674" name="Google Shape;1674;p149"/>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Stop and Wait Link Utilization</a:t>
            </a:r>
            <a:endParaRPr/>
          </a:p>
        </p:txBody>
      </p:sp>
      <p:pic>
        <p:nvPicPr>
          <p:cNvPr id="1675" name="Google Shape;1675;p149"/>
          <p:cNvPicPr preferRelativeResize="0"/>
          <p:nvPr/>
        </p:nvPicPr>
        <p:blipFill rotWithShape="1">
          <a:blip r:embed="rId3">
            <a:alphaModFix/>
          </a:blip>
          <a:srcRect b="11692" l="0" r="0" t="-91"/>
          <a:stretch/>
        </p:blipFill>
        <p:spPr>
          <a:xfrm>
            <a:off x="1428750" y="1864520"/>
            <a:ext cx="6229350" cy="4118372"/>
          </a:xfrm>
          <a:prstGeom prst="rect">
            <a:avLst/>
          </a:prstGeom>
          <a:noFill/>
          <a:ln>
            <a:noFill/>
          </a:ln>
        </p:spPr>
      </p:pic>
      <p:sp>
        <p:nvSpPr>
          <p:cNvPr id="1676" name="Google Shape;1676;p1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77" name="Google Shape;1677;p1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78" name="Google Shape;1678;p1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2" name="Shape 1682"/>
        <p:cNvGrpSpPr/>
        <p:nvPr/>
      </p:nvGrpSpPr>
      <p:grpSpPr>
        <a:xfrm>
          <a:off x="0" y="0"/>
          <a:ext cx="0" cy="0"/>
          <a:chOff x="0" y="0"/>
          <a:chExt cx="0" cy="0"/>
        </a:xfrm>
      </p:grpSpPr>
      <p:sp>
        <p:nvSpPr>
          <p:cNvPr id="1683" name="Google Shape;1683;p150"/>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Sliding Windows Flow Control</a:t>
            </a:r>
            <a:endParaRPr/>
          </a:p>
        </p:txBody>
      </p:sp>
      <p:sp>
        <p:nvSpPr>
          <p:cNvPr id="1684" name="Google Shape;1684;p150"/>
          <p:cNvSpPr txBox="1"/>
          <p:nvPr>
            <p:ph idx="1" type="body"/>
          </p:nvPr>
        </p:nvSpPr>
        <p:spPr>
          <a:xfrm>
            <a:off x="532460" y="1536268"/>
            <a:ext cx="8079079" cy="3185487"/>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Allow multiple frames to be in transit</a:t>
            </a:r>
            <a:endParaRPr/>
          </a:p>
          <a:p>
            <a:pPr indent="-171450" lvl="0" marL="171450" rtl="0" algn="l">
              <a:lnSpc>
                <a:spcPct val="90000"/>
              </a:lnSpc>
              <a:spcBef>
                <a:spcPts val="750"/>
              </a:spcBef>
              <a:spcAft>
                <a:spcPts val="0"/>
              </a:spcAft>
              <a:buClr>
                <a:schemeClr val="dk1"/>
              </a:buClr>
              <a:buSzPts val="2100"/>
              <a:buChar char="•"/>
            </a:pPr>
            <a:r>
              <a:rPr lang="en-US"/>
              <a:t>Receiver has buffer W long</a:t>
            </a:r>
            <a:endParaRPr/>
          </a:p>
          <a:p>
            <a:pPr indent="-171450" lvl="0" marL="171450" rtl="0" algn="l">
              <a:lnSpc>
                <a:spcPct val="90000"/>
              </a:lnSpc>
              <a:spcBef>
                <a:spcPts val="750"/>
              </a:spcBef>
              <a:spcAft>
                <a:spcPts val="0"/>
              </a:spcAft>
              <a:buClr>
                <a:schemeClr val="dk1"/>
              </a:buClr>
              <a:buSzPts val="2100"/>
              <a:buChar char="•"/>
            </a:pPr>
            <a:r>
              <a:rPr lang="en-US"/>
              <a:t>Transmitter can send up to W frames without ACK</a:t>
            </a:r>
            <a:endParaRPr/>
          </a:p>
          <a:p>
            <a:pPr indent="-171450" lvl="0" marL="171450" rtl="0" algn="l">
              <a:lnSpc>
                <a:spcPct val="90000"/>
              </a:lnSpc>
              <a:spcBef>
                <a:spcPts val="750"/>
              </a:spcBef>
              <a:spcAft>
                <a:spcPts val="0"/>
              </a:spcAft>
              <a:buClr>
                <a:schemeClr val="dk1"/>
              </a:buClr>
              <a:buSzPts val="2100"/>
              <a:buChar char="•"/>
            </a:pPr>
            <a:r>
              <a:rPr lang="en-US"/>
              <a:t>Each frame is numbered</a:t>
            </a:r>
            <a:endParaRPr/>
          </a:p>
          <a:p>
            <a:pPr indent="-171450" lvl="0" marL="171450" rtl="0" algn="l">
              <a:lnSpc>
                <a:spcPct val="90000"/>
              </a:lnSpc>
              <a:spcBef>
                <a:spcPts val="750"/>
              </a:spcBef>
              <a:spcAft>
                <a:spcPts val="0"/>
              </a:spcAft>
              <a:buClr>
                <a:schemeClr val="dk1"/>
              </a:buClr>
              <a:buSzPts val="2100"/>
              <a:buChar char="•"/>
            </a:pPr>
            <a:r>
              <a:rPr lang="en-US"/>
              <a:t>ACK includes number of next frame expected</a:t>
            </a:r>
            <a:endParaRPr/>
          </a:p>
          <a:p>
            <a:pPr indent="-171450" lvl="0" marL="171450" rtl="0" algn="l">
              <a:lnSpc>
                <a:spcPct val="90000"/>
              </a:lnSpc>
              <a:spcBef>
                <a:spcPts val="750"/>
              </a:spcBef>
              <a:spcAft>
                <a:spcPts val="0"/>
              </a:spcAft>
              <a:buClr>
                <a:schemeClr val="dk1"/>
              </a:buClr>
              <a:buSzPts val="2100"/>
              <a:buChar char="•"/>
            </a:pPr>
            <a:r>
              <a:rPr lang="en-US"/>
              <a:t>Sequence number bounded by size of field (k)</a:t>
            </a:r>
            <a:endParaRPr/>
          </a:p>
          <a:p>
            <a:pPr indent="-171450" lvl="1" marL="514350" rtl="0" algn="l">
              <a:lnSpc>
                <a:spcPct val="90000"/>
              </a:lnSpc>
              <a:spcBef>
                <a:spcPts val="375"/>
              </a:spcBef>
              <a:spcAft>
                <a:spcPts val="0"/>
              </a:spcAft>
              <a:buClr>
                <a:schemeClr val="dk1"/>
              </a:buClr>
              <a:buSzPts val="1800"/>
              <a:buChar char="•"/>
            </a:pPr>
            <a:r>
              <a:rPr lang="en-US"/>
              <a:t>Frames are numbered modulo 2</a:t>
            </a:r>
            <a:r>
              <a:rPr baseline="30000" lang="en-US"/>
              <a:t>k</a:t>
            </a:r>
            <a:endParaRPr/>
          </a:p>
        </p:txBody>
      </p:sp>
      <p:sp>
        <p:nvSpPr>
          <p:cNvPr id="1685" name="Google Shape;1685;p1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86" name="Google Shape;1686;p1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87" name="Google Shape;1687;p1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1" name="Shape 1691"/>
        <p:cNvGrpSpPr/>
        <p:nvPr/>
      </p:nvGrpSpPr>
      <p:grpSpPr>
        <a:xfrm>
          <a:off x="0" y="0"/>
          <a:ext cx="0" cy="0"/>
          <a:chOff x="0" y="0"/>
          <a:chExt cx="0" cy="0"/>
        </a:xfrm>
      </p:grpSpPr>
      <p:sp>
        <p:nvSpPr>
          <p:cNvPr id="1692" name="Google Shape;1692;p151"/>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Sliding Window Diagram</a:t>
            </a:r>
            <a:endParaRPr/>
          </a:p>
        </p:txBody>
      </p:sp>
      <p:pic>
        <p:nvPicPr>
          <p:cNvPr id="1693" name="Google Shape;1693;p151"/>
          <p:cNvPicPr preferRelativeResize="0"/>
          <p:nvPr/>
        </p:nvPicPr>
        <p:blipFill rotWithShape="1">
          <a:blip r:embed="rId3">
            <a:alphaModFix/>
          </a:blip>
          <a:srcRect b="6025" l="0" r="0" t="0"/>
          <a:stretch/>
        </p:blipFill>
        <p:spPr>
          <a:xfrm>
            <a:off x="948208" y="2125267"/>
            <a:ext cx="5429250" cy="4079081"/>
          </a:xfrm>
          <a:prstGeom prst="rect">
            <a:avLst/>
          </a:prstGeom>
          <a:noFill/>
          <a:ln>
            <a:noFill/>
          </a:ln>
        </p:spPr>
      </p:pic>
      <p:sp>
        <p:nvSpPr>
          <p:cNvPr id="1694" name="Google Shape;1694;p1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95" name="Google Shape;1695;p1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96" name="Google Shape;1696;p1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0" name="Shape 1700"/>
        <p:cNvGrpSpPr/>
        <p:nvPr/>
      </p:nvGrpSpPr>
      <p:grpSpPr>
        <a:xfrm>
          <a:off x="0" y="0"/>
          <a:ext cx="0" cy="0"/>
          <a:chOff x="0" y="0"/>
          <a:chExt cx="0" cy="0"/>
        </a:xfrm>
      </p:grpSpPr>
      <p:sp>
        <p:nvSpPr>
          <p:cNvPr id="1701" name="Google Shape;1701;p152"/>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Example Sliding Window</a:t>
            </a:r>
            <a:endParaRPr/>
          </a:p>
        </p:txBody>
      </p:sp>
      <p:pic>
        <p:nvPicPr>
          <p:cNvPr id="1702" name="Google Shape;1702;p152"/>
          <p:cNvPicPr preferRelativeResize="0"/>
          <p:nvPr/>
        </p:nvPicPr>
        <p:blipFill rotWithShape="1">
          <a:blip r:embed="rId3">
            <a:alphaModFix/>
          </a:blip>
          <a:srcRect b="9005" l="0" r="0" t="0"/>
          <a:stretch/>
        </p:blipFill>
        <p:spPr>
          <a:xfrm>
            <a:off x="1657350" y="1888332"/>
            <a:ext cx="5657850" cy="4083844"/>
          </a:xfrm>
          <a:prstGeom prst="rect">
            <a:avLst/>
          </a:prstGeom>
          <a:noFill/>
          <a:ln>
            <a:noFill/>
          </a:ln>
        </p:spPr>
      </p:pic>
      <p:sp>
        <p:nvSpPr>
          <p:cNvPr id="1703" name="Google Shape;1703;p1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04" name="Google Shape;1704;p1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05" name="Google Shape;1705;p1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9" name="Shape 1709"/>
        <p:cNvGrpSpPr/>
        <p:nvPr/>
      </p:nvGrpSpPr>
      <p:grpSpPr>
        <a:xfrm>
          <a:off x="0" y="0"/>
          <a:ext cx="0" cy="0"/>
          <a:chOff x="0" y="0"/>
          <a:chExt cx="0" cy="0"/>
        </a:xfrm>
      </p:grpSpPr>
      <p:sp>
        <p:nvSpPr>
          <p:cNvPr id="1710" name="Google Shape;1710;p153"/>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Sliding Window Enhancements</a:t>
            </a:r>
            <a:endParaRPr/>
          </a:p>
        </p:txBody>
      </p:sp>
      <p:sp>
        <p:nvSpPr>
          <p:cNvPr id="1711" name="Google Shape;1711;p153"/>
          <p:cNvSpPr txBox="1"/>
          <p:nvPr>
            <p:ph idx="1" type="body"/>
          </p:nvPr>
        </p:nvSpPr>
        <p:spPr>
          <a:xfrm>
            <a:off x="532460" y="1536268"/>
            <a:ext cx="8079079" cy="2908489"/>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Receiver can acknowledge frames without permitting further transmission (Receive Not Ready)</a:t>
            </a:r>
            <a:endParaRPr/>
          </a:p>
          <a:p>
            <a:pPr indent="-171450" lvl="0" marL="171450" rtl="0" algn="l">
              <a:lnSpc>
                <a:spcPct val="90000"/>
              </a:lnSpc>
              <a:spcBef>
                <a:spcPts val="750"/>
              </a:spcBef>
              <a:spcAft>
                <a:spcPts val="0"/>
              </a:spcAft>
              <a:buClr>
                <a:schemeClr val="dk1"/>
              </a:buClr>
              <a:buSzPts val="2100"/>
              <a:buChar char="•"/>
            </a:pPr>
            <a:r>
              <a:rPr lang="en-US"/>
              <a:t>Must send a normal acknowledge to resume</a:t>
            </a:r>
            <a:endParaRPr/>
          </a:p>
          <a:p>
            <a:pPr indent="-171450" lvl="0" marL="171450" rtl="0" algn="l">
              <a:lnSpc>
                <a:spcPct val="90000"/>
              </a:lnSpc>
              <a:spcBef>
                <a:spcPts val="750"/>
              </a:spcBef>
              <a:spcAft>
                <a:spcPts val="0"/>
              </a:spcAft>
              <a:buClr>
                <a:schemeClr val="dk1"/>
              </a:buClr>
              <a:buSzPts val="2100"/>
              <a:buChar char="•"/>
            </a:pPr>
            <a:r>
              <a:rPr lang="en-US"/>
              <a:t>If duplex, use piggybacking</a:t>
            </a:r>
            <a:endParaRPr/>
          </a:p>
          <a:p>
            <a:pPr indent="-171450" lvl="1" marL="514350" rtl="0" algn="l">
              <a:lnSpc>
                <a:spcPct val="90000"/>
              </a:lnSpc>
              <a:spcBef>
                <a:spcPts val="375"/>
              </a:spcBef>
              <a:spcAft>
                <a:spcPts val="0"/>
              </a:spcAft>
              <a:buClr>
                <a:schemeClr val="dk1"/>
              </a:buClr>
              <a:buSzPts val="1800"/>
              <a:buChar char="•"/>
            </a:pPr>
            <a:r>
              <a:rPr lang="en-US"/>
              <a:t>If no data to send, use acknowledgement frame</a:t>
            </a:r>
            <a:endParaRPr/>
          </a:p>
          <a:p>
            <a:pPr indent="-171450" lvl="1" marL="514350" rtl="0" algn="l">
              <a:lnSpc>
                <a:spcPct val="90000"/>
              </a:lnSpc>
              <a:spcBef>
                <a:spcPts val="375"/>
              </a:spcBef>
              <a:spcAft>
                <a:spcPts val="0"/>
              </a:spcAft>
              <a:buClr>
                <a:schemeClr val="dk1"/>
              </a:buClr>
              <a:buSzPts val="1800"/>
              <a:buChar char="•"/>
            </a:pPr>
            <a:r>
              <a:rPr lang="en-US"/>
              <a:t>If data but no acknowledgement to send, send last acknowledgement number again, or have ACK valid flag (TCP)</a:t>
            </a:r>
            <a:endParaRPr/>
          </a:p>
        </p:txBody>
      </p:sp>
      <p:sp>
        <p:nvSpPr>
          <p:cNvPr id="1712" name="Google Shape;1712;p1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13" name="Google Shape;1713;p1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14" name="Google Shape;1714;p1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8" name="Shape 1718"/>
        <p:cNvGrpSpPr/>
        <p:nvPr/>
      </p:nvGrpSpPr>
      <p:grpSpPr>
        <a:xfrm>
          <a:off x="0" y="0"/>
          <a:ext cx="0" cy="0"/>
          <a:chOff x="0" y="0"/>
          <a:chExt cx="0" cy="0"/>
        </a:xfrm>
      </p:grpSpPr>
      <p:sp>
        <p:nvSpPr>
          <p:cNvPr id="1719" name="Google Shape;1719;p154"/>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Error Control</a:t>
            </a:r>
            <a:endParaRPr/>
          </a:p>
        </p:txBody>
      </p:sp>
      <p:sp>
        <p:nvSpPr>
          <p:cNvPr id="1720" name="Google Shape;1720;p154"/>
          <p:cNvSpPr txBox="1"/>
          <p:nvPr>
            <p:ph idx="1" type="body"/>
          </p:nvPr>
        </p:nvSpPr>
        <p:spPr>
          <a:xfrm>
            <a:off x="532460" y="1536268"/>
            <a:ext cx="8079079" cy="2769989"/>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Detection and correction of errors</a:t>
            </a:r>
            <a:endParaRPr/>
          </a:p>
          <a:p>
            <a:pPr indent="-171450" lvl="0" marL="171450" rtl="0" algn="l">
              <a:lnSpc>
                <a:spcPct val="90000"/>
              </a:lnSpc>
              <a:spcBef>
                <a:spcPts val="750"/>
              </a:spcBef>
              <a:spcAft>
                <a:spcPts val="0"/>
              </a:spcAft>
              <a:buClr>
                <a:schemeClr val="dk1"/>
              </a:buClr>
              <a:buSzPts val="2100"/>
              <a:buChar char="•"/>
            </a:pPr>
            <a:r>
              <a:rPr lang="en-US"/>
              <a:t>Lost frames</a:t>
            </a:r>
            <a:endParaRPr/>
          </a:p>
          <a:p>
            <a:pPr indent="-171450" lvl="0" marL="171450" rtl="0" algn="l">
              <a:lnSpc>
                <a:spcPct val="90000"/>
              </a:lnSpc>
              <a:spcBef>
                <a:spcPts val="750"/>
              </a:spcBef>
              <a:spcAft>
                <a:spcPts val="0"/>
              </a:spcAft>
              <a:buClr>
                <a:schemeClr val="dk1"/>
              </a:buClr>
              <a:buSzPts val="2100"/>
              <a:buChar char="•"/>
            </a:pPr>
            <a:r>
              <a:rPr lang="en-US"/>
              <a:t>Damaged frames</a:t>
            </a:r>
            <a:endParaRPr/>
          </a:p>
          <a:p>
            <a:pPr indent="-171450" lvl="0" marL="171450" rtl="0" algn="l">
              <a:lnSpc>
                <a:spcPct val="90000"/>
              </a:lnSpc>
              <a:spcBef>
                <a:spcPts val="750"/>
              </a:spcBef>
              <a:spcAft>
                <a:spcPts val="0"/>
              </a:spcAft>
              <a:buClr>
                <a:schemeClr val="dk1"/>
              </a:buClr>
              <a:buSzPts val="2100"/>
              <a:buChar char="•"/>
            </a:pPr>
            <a:r>
              <a:rPr lang="en-US"/>
              <a:t>Automatic repeat request</a:t>
            </a:r>
            <a:endParaRPr/>
          </a:p>
          <a:p>
            <a:pPr indent="-171450" lvl="1" marL="514350" rtl="0" algn="l">
              <a:lnSpc>
                <a:spcPct val="90000"/>
              </a:lnSpc>
              <a:spcBef>
                <a:spcPts val="375"/>
              </a:spcBef>
              <a:spcAft>
                <a:spcPts val="0"/>
              </a:spcAft>
              <a:buClr>
                <a:schemeClr val="dk1"/>
              </a:buClr>
              <a:buSzPts val="1800"/>
              <a:buChar char="•"/>
            </a:pPr>
            <a:r>
              <a:rPr lang="en-US"/>
              <a:t>Error detection</a:t>
            </a:r>
            <a:endParaRPr/>
          </a:p>
          <a:p>
            <a:pPr indent="-171450" lvl="1" marL="514350" rtl="0" algn="l">
              <a:lnSpc>
                <a:spcPct val="90000"/>
              </a:lnSpc>
              <a:spcBef>
                <a:spcPts val="375"/>
              </a:spcBef>
              <a:spcAft>
                <a:spcPts val="0"/>
              </a:spcAft>
              <a:buClr>
                <a:schemeClr val="dk1"/>
              </a:buClr>
              <a:buSzPts val="1800"/>
              <a:buChar char="•"/>
            </a:pPr>
            <a:r>
              <a:rPr lang="en-US"/>
              <a:t>Positive acknowledgment</a:t>
            </a:r>
            <a:endParaRPr/>
          </a:p>
          <a:p>
            <a:pPr indent="-171450" lvl="1" marL="514350" rtl="0" algn="l">
              <a:lnSpc>
                <a:spcPct val="90000"/>
              </a:lnSpc>
              <a:spcBef>
                <a:spcPts val="375"/>
              </a:spcBef>
              <a:spcAft>
                <a:spcPts val="0"/>
              </a:spcAft>
              <a:buClr>
                <a:schemeClr val="dk1"/>
              </a:buClr>
              <a:buSzPts val="1800"/>
              <a:buChar char="•"/>
            </a:pPr>
            <a:r>
              <a:rPr lang="en-US"/>
              <a:t>Retransmission after timeout</a:t>
            </a:r>
            <a:endParaRPr/>
          </a:p>
          <a:p>
            <a:pPr indent="-171450" lvl="1" marL="514350" rtl="0" algn="l">
              <a:lnSpc>
                <a:spcPct val="90000"/>
              </a:lnSpc>
              <a:spcBef>
                <a:spcPts val="375"/>
              </a:spcBef>
              <a:spcAft>
                <a:spcPts val="0"/>
              </a:spcAft>
              <a:buClr>
                <a:schemeClr val="dk1"/>
              </a:buClr>
              <a:buSzPts val="1800"/>
              <a:buChar char="•"/>
            </a:pPr>
            <a:r>
              <a:rPr lang="en-US"/>
              <a:t>Negative acknowledgement and retransmission</a:t>
            </a:r>
            <a:endParaRPr/>
          </a:p>
        </p:txBody>
      </p:sp>
      <p:sp>
        <p:nvSpPr>
          <p:cNvPr id="1721" name="Google Shape;1721;p15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22" name="Google Shape;1722;p15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23" name="Google Shape;1723;p1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7" name="Shape 1727"/>
        <p:cNvGrpSpPr/>
        <p:nvPr/>
      </p:nvGrpSpPr>
      <p:grpSpPr>
        <a:xfrm>
          <a:off x="0" y="0"/>
          <a:ext cx="0" cy="0"/>
          <a:chOff x="0" y="0"/>
          <a:chExt cx="0" cy="0"/>
        </a:xfrm>
      </p:grpSpPr>
      <p:sp>
        <p:nvSpPr>
          <p:cNvPr id="1728" name="Google Shape;1728;p155"/>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Automatic Repeat Request (ARQ)</a:t>
            </a:r>
            <a:endParaRPr/>
          </a:p>
        </p:txBody>
      </p:sp>
      <p:sp>
        <p:nvSpPr>
          <p:cNvPr id="1729" name="Google Shape;1729;p155"/>
          <p:cNvSpPr txBox="1"/>
          <p:nvPr>
            <p:ph idx="1" type="body"/>
          </p:nvPr>
        </p:nvSpPr>
        <p:spPr>
          <a:xfrm>
            <a:off x="532460" y="1536268"/>
            <a:ext cx="8079079" cy="1661993"/>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Stop and wait</a:t>
            </a:r>
            <a:endParaRPr/>
          </a:p>
          <a:p>
            <a:pPr indent="-171450" lvl="0" marL="171450" rtl="0" algn="l">
              <a:lnSpc>
                <a:spcPct val="90000"/>
              </a:lnSpc>
              <a:spcBef>
                <a:spcPts val="750"/>
              </a:spcBef>
              <a:spcAft>
                <a:spcPts val="0"/>
              </a:spcAft>
              <a:buClr>
                <a:schemeClr val="dk1"/>
              </a:buClr>
              <a:buSzPts val="2100"/>
              <a:buChar char="•"/>
            </a:pPr>
            <a:r>
              <a:rPr lang="en-US"/>
              <a:t>Go back N</a:t>
            </a:r>
            <a:endParaRPr/>
          </a:p>
          <a:p>
            <a:pPr indent="-171450" lvl="0" marL="171450" rtl="0" algn="l">
              <a:lnSpc>
                <a:spcPct val="90000"/>
              </a:lnSpc>
              <a:spcBef>
                <a:spcPts val="750"/>
              </a:spcBef>
              <a:spcAft>
                <a:spcPts val="0"/>
              </a:spcAft>
              <a:buClr>
                <a:schemeClr val="dk1"/>
              </a:buClr>
              <a:buSzPts val="2100"/>
              <a:buChar char="•"/>
            </a:pPr>
            <a:r>
              <a:rPr lang="en-US"/>
              <a:t>Selective reject (selective retransmission)</a:t>
            </a:r>
            <a:endParaRPr/>
          </a:p>
          <a:p>
            <a:pPr indent="-38100" lvl="0" marL="171450" rtl="0" algn="l">
              <a:lnSpc>
                <a:spcPct val="90000"/>
              </a:lnSpc>
              <a:spcBef>
                <a:spcPts val="750"/>
              </a:spcBef>
              <a:spcAft>
                <a:spcPts val="0"/>
              </a:spcAft>
              <a:buClr>
                <a:schemeClr val="dk1"/>
              </a:buClr>
              <a:buSzPts val="2100"/>
              <a:buNone/>
            </a:pPr>
            <a:r>
              <a:t/>
            </a:r>
            <a:endParaRPr/>
          </a:p>
        </p:txBody>
      </p:sp>
      <p:sp>
        <p:nvSpPr>
          <p:cNvPr id="1730" name="Google Shape;1730;p15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31" name="Google Shape;1731;p15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32" name="Google Shape;1732;p1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6" name="Shape 1736"/>
        <p:cNvGrpSpPr/>
        <p:nvPr/>
      </p:nvGrpSpPr>
      <p:grpSpPr>
        <a:xfrm>
          <a:off x="0" y="0"/>
          <a:ext cx="0" cy="0"/>
          <a:chOff x="0" y="0"/>
          <a:chExt cx="0" cy="0"/>
        </a:xfrm>
      </p:grpSpPr>
      <p:sp>
        <p:nvSpPr>
          <p:cNvPr id="1737" name="Google Shape;1737;p156"/>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Stop and Wait</a:t>
            </a:r>
            <a:endParaRPr/>
          </a:p>
        </p:txBody>
      </p:sp>
      <p:sp>
        <p:nvSpPr>
          <p:cNvPr id="1738" name="Google Shape;1738;p156"/>
          <p:cNvSpPr txBox="1"/>
          <p:nvPr>
            <p:ph idx="1" type="body"/>
          </p:nvPr>
        </p:nvSpPr>
        <p:spPr>
          <a:xfrm>
            <a:off x="532460" y="1536268"/>
            <a:ext cx="8079079" cy="304698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Source transmits single frame</a:t>
            </a:r>
            <a:endParaRPr/>
          </a:p>
          <a:p>
            <a:pPr indent="-171450" lvl="0" marL="171450" rtl="0" algn="l">
              <a:lnSpc>
                <a:spcPct val="90000"/>
              </a:lnSpc>
              <a:spcBef>
                <a:spcPts val="750"/>
              </a:spcBef>
              <a:spcAft>
                <a:spcPts val="0"/>
              </a:spcAft>
              <a:buClr>
                <a:schemeClr val="dk1"/>
              </a:buClr>
              <a:buSzPts val="2100"/>
              <a:buChar char="•"/>
            </a:pPr>
            <a:r>
              <a:rPr lang="en-US"/>
              <a:t>Wait for ACK</a:t>
            </a:r>
            <a:endParaRPr/>
          </a:p>
          <a:p>
            <a:pPr indent="-171450" lvl="0" marL="171450" rtl="0" algn="l">
              <a:lnSpc>
                <a:spcPct val="90000"/>
              </a:lnSpc>
              <a:spcBef>
                <a:spcPts val="750"/>
              </a:spcBef>
              <a:spcAft>
                <a:spcPts val="0"/>
              </a:spcAft>
              <a:buClr>
                <a:schemeClr val="dk1"/>
              </a:buClr>
              <a:buSzPts val="2100"/>
              <a:buChar char="•"/>
            </a:pPr>
            <a:r>
              <a:rPr lang="en-US"/>
              <a:t>If received frame damaged, discard it</a:t>
            </a:r>
            <a:endParaRPr/>
          </a:p>
          <a:p>
            <a:pPr indent="-171450" lvl="1" marL="514350" rtl="0" algn="l">
              <a:lnSpc>
                <a:spcPct val="90000"/>
              </a:lnSpc>
              <a:spcBef>
                <a:spcPts val="375"/>
              </a:spcBef>
              <a:spcAft>
                <a:spcPts val="0"/>
              </a:spcAft>
              <a:buClr>
                <a:schemeClr val="dk1"/>
              </a:buClr>
              <a:buSzPts val="1800"/>
              <a:buChar char="•"/>
            </a:pPr>
            <a:r>
              <a:rPr lang="en-US"/>
              <a:t>Transmitter has timeout</a:t>
            </a:r>
            <a:endParaRPr/>
          </a:p>
          <a:p>
            <a:pPr indent="-171450" lvl="1" marL="514350" rtl="0" algn="l">
              <a:lnSpc>
                <a:spcPct val="90000"/>
              </a:lnSpc>
              <a:spcBef>
                <a:spcPts val="375"/>
              </a:spcBef>
              <a:spcAft>
                <a:spcPts val="0"/>
              </a:spcAft>
              <a:buClr>
                <a:schemeClr val="dk1"/>
              </a:buClr>
              <a:buSzPts val="1800"/>
              <a:buChar char="•"/>
            </a:pPr>
            <a:r>
              <a:rPr lang="en-US"/>
              <a:t>If no ACK within timeout, retransmit</a:t>
            </a:r>
            <a:endParaRPr/>
          </a:p>
          <a:p>
            <a:pPr indent="-171450" lvl="0" marL="171450" rtl="0" algn="l">
              <a:lnSpc>
                <a:spcPct val="90000"/>
              </a:lnSpc>
              <a:spcBef>
                <a:spcPts val="750"/>
              </a:spcBef>
              <a:spcAft>
                <a:spcPts val="0"/>
              </a:spcAft>
              <a:buClr>
                <a:schemeClr val="dk1"/>
              </a:buClr>
              <a:buSzPts val="2100"/>
              <a:buChar char="•"/>
            </a:pPr>
            <a:r>
              <a:rPr lang="en-US"/>
              <a:t>If ACK damaged,transmitter will not recognize it</a:t>
            </a:r>
            <a:endParaRPr/>
          </a:p>
          <a:p>
            <a:pPr indent="-171450" lvl="1" marL="514350" rtl="0" algn="l">
              <a:lnSpc>
                <a:spcPct val="90000"/>
              </a:lnSpc>
              <a:spcBef>
                <a:spcPts val="375"/>
              </a:spcBef>
              <a:spcAft>
                <a:spcPts val="0"/>
              </a:spcAft>
              <a:buClr>
                <a:schemeClr val="dk1"/>
              </a:buClr>
              <a:buSzPts val="1800"/>
              <a:buChar char="•"/>
            </a:pPr>
            <a:r>
              <a:rPr lang="en-US"/>
              <a:t>Transmitter will retransmit</a:t>
            </a:r>
            <a:endParaRPr/>
          </a:p>
          <a:p>
            <a:pPr indent="-171450" lvl="1" marL="514350" rtl="0" algn="l">
              <a:lnSpc>
                <a:spcPct val="90000"/>
              </a:lnSpc>
              <a:spcBef>
                <a:spcPts val="375"/>
              </a:spcBef>
              <a:spcAft>
                <a:spcPts val="0"/>
              </a:spcAft>
              <a:buClr>
                <a:schemeClr val="dk1"/>
              </a:buClr>
              <a:buSzPts val="1800"/>
              <a:buChar char="•"/>
            </a:pPr>
            <a:r>
              <a:rPr lang="en-US"/>
              <a:t>Receive gets two copies of frame</a:t>
            </a:r>
            <a:endParaRPr/>
          </a:p>
          <a:p>
            <a:pPr indent="-171450" lvl="1" marL="514350" rtl="0" algn="l">
              <a:lnSpc>
                <a:spcPct val="90000"/>
              </a:lnSpc>
              <a:spcBef>
                <a:spcPts val="375"/>
              </a:spcBef>
              <a:spcAft>
                <a:spcPts val="0"/>
              </a:spcAft>
              <a:buClr>
                <a:schemeClr val="dk1"/>
              </a:buClr>
              <a:buSzPts val="1800"/>
              <a:buChar char="•"/>
            </a:pPr>
            <a:r>
              <a:rPr lang="en-US"/>
              <a:t>Use ACK0 and ACK1</a:t>
            </a:r>
            <a:endParaRPr/>
          </a:p>
        </p:txBody>
      </p:sp>
      <p:sp>
        <p:nvSpPr>
          <p:cNvPr id="1739" name="Google Shape;1739;p1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40" name="Google Shape;1740;p1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41" name="Google Shape;1741;p1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5" name="Shape 1745"/>
        <p:cNvGrpSpPr/>
        <p:nvPr/>
      </p:nvGrpSpPr>
      <p:grpSpPr>
        <a:xfrm>
          <a:off x="0" y="0"/>
          <a:ext cx="0" cy="0"/>
          <a:chOff x="0" y="0"/>
          <a:chExt cx="0" cy="0"/>
        </a:xfrm>
      </p:grpSpPr>
      <p:sp>
        <p:nvSpPr>
          <p:cNvPr id="1746" name="Google Shape;1746;p157"/>
          <p:cNvSpPr txBox="1"/>
          <p:nvPr>
            <p:ph type="title"/>
          </p:nvPr>
        </p:nvSpPr>
        <p:spPr>
          <a:xfrm>
            <a:off x="154939" y="718185"/>
            <a:ext cx="8687435" cy="86177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Stop and Wait -</a:t>
            </a:r>
            <a:br>
              <a:rPr lang="en-US"/>
            </a:br>
            <a:r>
              <a:rPr lang="en-US"/>
              <a:t>Diagram</a:t>
            </a:r>
            <a:endParaRPr/>
          </a:p>
        </p:txBody>
      </p:sp>
      <p:pic>
        <p:nvPicPr>
          <p:cNvPr id="1747" name="Google Shape;1747;p157"/>
          <p:cNvPicPr preferRelativeResize="0"/>
          <p:nvPr/>
        </p:nvPicPr>
        <p:blipFill rotWithShape="1">
          <a:blip r:embed="rId3">
            <a:alphaModFix/>
          </a:blip>
          <a:srcRect b="8724" l="0" r="0" t="0"/>
          <a:stretch/>
        </p:blipFill>
        <p:spPr>
          <a:xfrm>
            <a:off x="3393239" y="1253275"/>
            <a:ext cx="2608659" cy="4509383"/>
          </a:xfrm>
          <a:prstGeom prst="rect">
            <a:avLst/>
          </a:prstGeom>
          <a:noFill/>
          <a:ln>
            <a:noFill/>
          </a:ln>
        </p:spPr>
      </p:pic>
      <p:sp>
        <p:nvSpPr>
          <p:cNvPr id="1748" name="Google Shape;1748;p1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49" name="Google Shape;1749;p1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50" name="Google Shape;1750;p1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4" name="Shape 1754"/>
        <p:cNvGrpSpPr/>
        <p:nvPr/>
      </p:nvGrpSpPr>
      <p:grpSpPr>
        <a:xfrm>
          <a:off x="0" y="0"/>
          <a:ext cx="0" cy="0"/>
          <a:chOff x="0" y="0"/>
          <a:chExt cx="0" cy="0"/>
        </a:xfrm>
      </p:grpSpPr>
      <p:sp>
        <p:nvSpPr>
          <p:cNvPr id="1755" name="Google Shape;1755;p158"/>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Stop and Wait - Pros and Cons</a:t>
            </a:r>
            <a:endParaRPr/>
          </a:p>
        </p:txBody>
      </p:sp>
      <p:sp>
        <p:nvSpPr>
          <p:cNvPr id="1756" name="Google Shape;1756;p158"/>
          <p:cNvSpPr txBox="1"/>
          <p:nvPr>
            <p:ph idx="1" type="body"/>
          </p:nvPr>
        </p:nvSpPr>
        <p:spPr>
          <a:xfrm>
            <a:off x="532460" y="1536268"/>
            <a:ext cx="8079079" cy="1246495"/>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Simple</a:t>
            </a:r>
            <a:endParaRPr/>
          </a:p>
          <a:p>
            <a:pPr indent="-171450" lvl="0" marL="171450" rtl="0" algn="l">
              <a:lnSpc>
                <a:spcPct val="90000"/>
              </a:lnSpc>
              <a:spcBef>
                <a:spcPts val="750"/>
              </a:spcBef>
              <a:spcAft>
                <a:spcPts val="0"/>
              </a:spcAft>
              <a:buClr>
                <a:schemeClr val="dk1"/>
              </a:buClr>
              <a:buSzPts val="2100"/>
              <a:buChar char="•"/>
            </a:pPr>
            <a:r>
              <a:rPr lang="en-US"/>
              <a:t>Inefficient</a:t>
            </a:r>
            <a:endParaRPr/>
          </a:p>
          <a:p>
            <a:pPr indent="-38100" lvl="0" marL="171450" rtl="0" algn="l">
              <a:lnSpc>
                <a:spcPct val="90000"/>
              </a:lnSpc>
              <a:spcBef>
                <a:spcPts val="750"/>
              </a:spcBef>
              <a:spcAft>
                <a:spcPts val="0"/>
              </a:spcAft>
              <a:buClr>
                <a:schemeClr val="dk1"/>
              </a:buClr>
              <a:buSzPts val="2100"/>
              <a:buNone/>
            </a:pPr>
            <a:r>
              <a:t/>
            </a:r>
            <a:endParaRPr/>
          </a:p>
        </p:txBody>
      </p:sp>
      <p:sp>
        <p:nvSpPr>
          <p:cNvPr id="1757" name="Google Shape;1757;p1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58" name="Google Shape;1758;p1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59" name="Google Shape;1759;p1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231140" y="69926"/>
            <a:ext cx="265684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F487C"/>
              </a:buClr>
              <a:buSzPts val="2400"/>
              <a:buFont typeface="Arial"/>
              <a:buNone/>
            </a:pPr>
            <a:r>
              <a:rPr b="1" lang="en-US" sz="2400">
                <a:solidFill>
                  <a:srgbClr val="1F487C"/>
                </a:solidFill>
                <a:latin typeface="Arial"/>
                <a:ea typeface="Arial"/>
                <a:cs typeface="Arial"/>
                <a:sym typeface="Arial"/>
              </a:rPr>
              <a:t>Layered Architecture</a:t>
            </a:r>
            <a:endParaRPr sz="2400">
              <a:latin typeface="Arial"/>
              <a:ea typeface="Arial"/>
              <a:cs typeface="Arial"/>
              <a:sym typeface="Arial"/>
            </a:endParaRPr>
          </a:p>
        </p:txBody>
      </p:sp>
      <p:sp>
        <p:nvSpPr>
          <p:cNvPr id="222" name="Google Shape;222;p16"/>
          <p:cNvSpPr txBox="1"/>
          <p:nvPr/>
        </p:nvSpPr>
        <p:spPr>
          <a:xfrm>
            <a:off x="231140" y="498282"/>
            <a:ext cx="8535670" cy="2062480"/>
          </a:xfrm>
          <a:prstGeom prst="rect">
            <a:avLst/>
          </a:prstGeom>
          <a:noFill/>
          <a:ln>
            <a:noFill/>
          </a:ln>
        </p:spPr>
        <p:txBody>
          <a:bodyPr anchorCtr="0" anchor="t" bIns="0" lIns="0" spcFirstLastPara="1" rIns="0" wrap="square" tIns="10775">
            <a:spAutoFit/>
          </a:bodyPr>
          <a:lstStyle/>
          <a:p>
            <a:pPr indent="-344805" lvl="0" marL="356870" marR="5080" rtl="0" algn="just">
              <a:lnSpc>
                <a:spcPct val="1176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show how the layers in the TCP/IP protocol suite are involved in  communication between two hosts, we assume that we want to use the  suite in a small internet made up of three LANs (links), each with a link-  layer switch.</a:t>
            </a:r>
            <a:endParaRPr sz="2200">
              <a:solidFill>
                <a:schemeClr val="dk1"/>
              </a:solidFill>
              <a:latin typeface="Arial"/>
              <a:ea typeface="Arial"/>
              <a:cs typeface="Arial"/>
              <a:sym typeface="Arial"/>
            </a:endParaRPr>
          </a:p>
          <a:p>
            <a:pPr indent="-344805" lvl="0" marL="356870" marR="0" rtl="0" algn="just">
              <a:lnSpc>
                <a:spcPct val="100000"/>
              </a:lnSpc>
              <a:spcBef>
                <a:spcPts val="99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We also assume that the links are connected by one router</a:t>
            </a:r>
            <a:endParaRPr sz="2200">
              <a:solidFill>
                <a:schemeClr val="dk1"/>
              </a:solidFill>
              <a:latin typeface="Arial"/>
              <a:ea typeface="Arial"/>
              <a:cs typeface="Arial"/>
              <a:sym typeface="Arial"/>
            </a:endParaRPr>
          </a:p>
        </p:txBody>
      </p:sp>
      <p:sp>
        <p:nvSpPr>
          <p:cNvPr id="223" name="Google Shape;223;p16"/>
          <p:cNvSpPr/>
          <p:nvPr/>
        </p:nvSpPr>
        <p:spPr>
          <a:xfrm>
            <a:off x="966751" y="2912320"/>
            <a:ext cx="7436874" cy="348080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25" name="Google Shape;225;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26" name="Google Shape;226;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3" name="Shape 1763"/>
        <p:cNvGrpSpPr/>
        <p:nvPr/>
      </p:nvGrpSpPr>
      <p:grpSpPr>
        <a:xfrm>
          <a:off x="0" y="0"/>
          <a:ext cx="0" cy="0"/>
          <a:chOff x="0" y="0"/>
          <a:chExt cx="0" cy="0"/>
        </a:xfrm>
      </p:grpSpPr>
      <p:sp>
        <p:nvSpPr>
          <p:cNvPr id="1764" name="Google Shape;1764;p159"/>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(1)</a:t>
            </a:r>
            <a:endParaRPr/>
          </a:p>
        </p:txBody>
      </p:sp>
      <p:sp>
        <p:nvSpPr>
          <p:cNvPr id="1765" name="Google Shape;1765;p159"/>
          <p:cNvSpPr txBox="1"/>
          <p:nvPr>
            <p:ph idx="1" type="body"/>
          </p:nvPr>
        </p:nvSpPr>
        <p:spPr>
          <a:xfrm>
            <a:off x="532460" y="1536268"/>
            <a:ext cx="8079079" cy="304698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Based on sliding window</a:t>
            </a:r>
            <a:endParaRPr/>
          </a:p>
          <a:p>
            <a:pPr indent="-171450" lvl="0" marL="171450" rtl="0" algn="l">
              <a:lnSpc>
                <a:spcPct val="90000"/>
              </a:lnSpc>
              <a:spcBef>
                <a:spcPts val="750"/>
              </a:spcBef>
              <a:spcAft>
                <a:spcPts val="0"/>
              </a:spcAft>
              <a:buClr>
                <a:schemeClr val="dk1"/>
              </a:buClr>
              <a:buSzPts val="2100"/>
              <a:buChar char="•"/>
            </a:pPr>
            <a:r>
              <a:rPr lang="en-US"/>
              <a:t>If no error, ACK as usual with next frame expected</a:t>
            </a:r>
            <a:endParaRPr/>
          </a:p>
          <a:p>
            <a:pPr indent="-171450" lvl="0" marL="171450" rtl="0" algn="l">
              <a:lnSpc>
                <a:spcPct val="90000"/>
              </a:lnSpc>
              <a:spcBef>
                <a:spcPts val="750"/>
              </a:spcBef>
              <a:spcAft>
                <a:spcPts val="0"/>
              </a:spcAft>
              <a:buClr>
                <a:schemeClr val="dk1"/>
              </a:buClr>
              <a:buSzPts val="2100"/>
              <a:buChar char="•"/>
            </a:pPr>
            <a:r>
              <a:rPr lang="en-US"/>
              <a:t>Use window to control number of outstanding frames</a:t>
            </a:r>
            <a:endParaRPr/>
          </a:p>
          <a:p>
            <a:pPr indent="-171450" lvl="0" marL="171450" rtl="0" algn="l">
              <a:lnSpc>
                <a:spcPct val="90000"/>
              </a:lnSpc>
              <a:spcBef>
                <a:spcPts val="750"/>
              </a:spcBef>
              <a:spcAft>
                <a:spcPts val="0"/>
              </a:spcAft>
              <a:buClr>
                <a:schemeClr val="dk1"/>
              </a:buClr>
              <a:buSzPts val="2100"/>
              <a:buChar char="•"/>
            </a:pPr>
            <a:r>
              <a:rPr lang="en-US"/>
              <a:t>If error, reply with rejection</a:t>
            </a:r>
            <a:endParaRPr/>
          </a:p>
          <a:p>
            <a:pPr indent="-171450" lvl="1" marL="514350" rtl="0" algn="l">
              <a:lnSpc>
                <a:spcPct val="90000"/>
              </a:lnSpc>
              <a:spcBef>
                <a:spcPts val="375"/>
              </a:spcBef>
              <a:spcAft>
                <a:spcPts val="0"/>
              </a:spcAft>
              <a:buClr>
                <a:schemeClr val="dk1"/>
              </a:buClr>
              <a:buSzPts val="1800"/>
              <a:buChar char="•"/>
            </a:pPr>
            <a:r>
              <a:rPr lang="en-US"/>
              <a:t>Discard that frame and all future frames until error frame received correctly</a:t>
            </a:r>
            <a:endParaRPr/>
          </a:p>
          <a:p>
            <a:pPr indent="-171450" lvl="1" marL="514350" rtl="0" algn="l">
              <a:lnSpc>
                <a:spcPct val="90000"/>
              </a:lnSpc>
              <a:spcBef>
                <a:spcPts val="375"/>
              </a:spcBef>
              <a:spcAft>
                <a:spcPts val="0"/>
              </a:spcAft>
              <a:buClr>
                <a:schemeClr val="dk1"/>
              </a:buClr>
              <a:buSzPts val="1800"/>
              <a:buChar char="•"/>
            </a:pPr>
            <a:r>
              <a:rPr lang="en-US"/>
              <a:t>Transmitter must go back and retransmit that frame and all subsequent frames</a:t>
            </a:r>
            <a:endParaRPr/>
          </a:p>
        </p:txBody>
      </p:sp>
      <p:sp>
        <p:nvSpPr>
          <p:cNvPr id="1766" name="Google Shape;1766;p1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67" name="Google Shape;1767;p1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68" name="Google Shape;1768;p1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2" name="Shape 1772"/>
        <p:cNvGrpSpPr/>
        <p:nvPr/>
      </p:nvGrpSpPr>
      <p:grpSpPr>
        <a:xfrm>
          <a:off x="0" y="0"/>
          <a:ext cx="0" cy="0"/>
          <a:chOff x="0" y="0"/>
          <a:chExt cx="0" cy="0"/>
        </a:xfrm>
      </p:grpSpPr>
      <p:sp>
        <p:nvSpPr>
          <p:cNvPr id="1773" name="Google Shape;1773;p160"/>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Damaged Frame</a:t>
            </a:r>
            <a:endParaRPr/>
          </a:p>
        </p:txBody>
      </p:sp>
      <p:sp>
        <p:nvSpPr>
          <p:cNvPr id="1774" name="Google Shape;1774;p160"/>
          <p:cNvSpPr txBox="1"/>
          <p:nvPr>
            <p:ph idx="1" type="body"/>
          </p:nvPr>
        </p:nvSpPr>
        <p:spPr>
          <a:xfrm>
            <a:off x="532460" y="1536268"/>
            <a:ext cx="8079079" cy="207749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Receiver detects error in frame </a:t>
            </a:r>
            <a:r>
              <a:rPr i="1" lang="en-US"/>
              <a:t>i</a:t>
            </a:r>
            <a:endParaRPr/>
          </a:p>
          <a:p>
            <a:pPr indent="-171450" lvl="0" marL="171450" rtl="0" algn="l">
              <a:lnSpc>
                <a:spcPct val="90000"/>
              </a:lnSpc>
              <a:spcBef>
                <a:spcPts val="750"/>
              </a:spcBef>
              <a:spcAft>
                <a:spcPts val="0"/>
              </a:spcAft>
              <a:buClr>
                <a:schemeClr val="dk1"/>
              </a:buClr>
              <a:buSzPts val="2100"/>
              <a:buChar char="•"/>
            </a:pPr>
            <a:r>
              <a:rPr lang="en-US"/>
              <a:t>Receiver sends rejection-</a:t>
            </a:r>
            <a:r>
              <a:rPr i="1" lang="en-US"/>
              <a:t>i</a:t>
            </a:r>
            <a:endParaRPr/>
          </a:p>
          <a:p>
            <a:pPr indent="-171450" lvl="0" marL="171450" rtl="0" algn="l">
              <a:lnSpc>
                <a:spcPct val="90000"/>
              </a:lnSpc>
              <a:spcBef>
                <a:spcPts val="750"/>
              </a:spcBef>
              <a:spcAft>
                <a:spcPts val="0"/>
              </a:spcAft>
              <a:buClr>
                <a:schemeClr val="dk1"/>
              </a:buClr>
              <a:buSzPts val="2100"/>
              <a:buChar char="•"/>
            </a:pPr>
            <a:r>
              <a:rPr lang="en-US"/>
              <a:t>Transmitter gets rejection-</a:t>
            </a:r>
            <a:r>
              <a:rPr i="1" lang="en-US"/>
              <a:t>i</a:t>
            </a:r>
            <a:endParaRPr/>
          </a:p>
          <a:p>
            <a:pPr indent="-171450" lvl="0" marL="171450" rtl="0" algn="l">
              <a:lnSpc>
                <a:spcPct val="90000"/>
              </a:lnSpc>
              <a:spcBef>
                <a:spcPts val="750"/>
              </a:spcBef>
              <a:spcAft>
                <a:spcPts val="0"/>
              </a:spcAft>
              <a:buClr>
                <a:schemeClr val="dk1"/>
              </a:buClr>
              <a:buSzPts val="2100"/>
              <a:buChar char="•"/>
            </a:pPr>
            <a:r>
              <a:rPr lang="en-US"/>
              <a:t>Transmitter retransmits frame </a:t>
            </a:r>
            <a:r>
              <a:rPr i="1" lang="en-US"/>
              <a:t>i</a:t>
            </a:r>
            <a:r>
              <a:rPr lang="en-US"/>
              <a:t> and all subsequent</a:t>
            </a:r>
            <a:endParaRPr/>
          </a:p>
        </p:txBody>
      </p:sp>
      <p:sp>
        <p:nvSpPr>
          <p:cNvPr id="1775" name="Google Shape;1775;p16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76" name="Google Shape;1776;p16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77" name="Google Shape;1777;p1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1" name="Shape 1781"/>
        <p:cNvGrpSpPr/>
        <p:nvPr/>
      </p:nvGrpSpPr>
      <p:grpSpPr>
        <a:xfrm>
          <a:off x="0" y="0"/>
          <a:ext cx="0" cy="0"/>
          <a:chOff x="0" y="0"/>
          <a:chExt cx="0" cy="0"/>
        </a:xfrm>
      </p:grpSpPr>
      <p:sp>
        <p:nvSpPr>
          <p:cNvPr id="1782" name="Google Shape;1782;p161"/>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Lost Frame (1)</a:t>
            </a:r>
            <a:endParaRPr/>
          </a:p>
        </p:txBody>
      </p:sp>
      <p:sp>
        <p:nvSpPr>
          <p:cNvPr id="1783" name="Google Shape;1783;p161"/>
          <p:cNvSpPr txBox="1"/>
          <p:nvPr>
            <p:ph idx="1" type="body"/>
          </p:nvPr>
        </p:nvSpPr>
        <p:spPr>
          <a:xfrm>
            <a:off x="532460" y="1536268"/>
            <a:ext cx="8079079" cy="207749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Frame </a:t>
            </a:r>
            <a:r>
              <a:rPr i="1" lang="en-US"/>
              <a:t>i</a:t>
            </a:r>
            <a:r>
              <a:rPr lang="en-US"/>
              <a:t>  lost</a:t>
            </a:r>
            <a:endParaRPr/>
          </a:p>
          <a:p>
            <a:pPr indent="-171450" lvl="0" marL="171450" rtl="0" algn="l">
              <a:lnSpc>
                <a:spcPct val="90000"/>
              </a:lnSpc>
              <a:spcBef>
                <a:spcPts val="750"/>
              </a:spcBef>
              <a:spcAft>
                <a:spcPts val="0"/>
              </a:spcAft>
              <a:buClr>
                <a:schemeClr val="dk1"/>
              </a:buClr>
              <a:buSzPts val="2100"/>
              <a:buChar char="•"/>
            </a:pPr>
            <a:r>
              <a:rPr lang="en-US"/>
              <a:t>Transmitter sends </a:t>
            </a:r>
            <a:r>
              <a:rPr i="1" lang="en-US"/>
              <a:t>i+1</a:t>
            </a:r>
            <a:endParaRPr/>
          </a:p>
          <a:p>
            <a:pPr indent="-171450" lvl="0" marL="171450" rtl="0" algn="l">
              <a:lnSpc>
                <a:spcPct val="90000"/>
              </a:lnSpc>
              <a:spcBef>
                <a:spcPts val="750"/>
              </a:spcBef>
              <a:spcAft>
                <a:spcPts val="0"/>
              </a:spcAft>
              <a:buClr>
                <a:schemeClr val="dk1"/>
              </a:buClr>
              <a:buSzPts val="2100"/>
              <a:buChar char="•"/>
            </a:pPr>
            <a:r>
              <a:rPr lang="en-US"/>
              <a:t>Receiver gets frame </a:t>
            </a:r>
            <a:r>
              <a:rPr i="1" lang="en-US"/>
              <a:t>i+1</a:t>
            </a:r>
            <a:r>
              <a:rPr lang="en-US"/>
              <a:t> out of sequence</a:t>
            </a:r>
            <a:endParaRPr/>
          </a:p>
          <a:p>
            <a:pPr indent="-171450" lvl="0" marL="171450" rtl="0" algn="l">
              <a:lnSpc>
                <a:spcPct val="90000"/>
              </a:lnSpc>
              <a:spcBef>
                <a:spcPts val="750"/>
              </a:spcBef>
              <a:spcAft>
                <a:spcPts val="0"/>
              </a:spcAft>
              <a:buClr>
                <a:schemeClr val="dk1"/>
              </a:buClr>
              <a:buSzPts val="2100"/>
              <a:buChar char="•"/>
            </a:pPr>
            <a:r>
              <a:rPr lang="en-US"/>
              <a:t>Receiver send reject </a:t>
            </a:r>
            <a:r>
              <a:rPr i="1" lang="en-US"/>
              <a:t>i</a:t>
            </a:r>
            <a:endParaRPr/>
          </a:p>
          <a:p>
            <a:pPr indent="-171450" lvl="0" marL="171450" rtl="0" algn="l">
              <a:lnSpc>
                <a:spcPct val="90000"/>
              </a:lnSpc>
              <a:spcBef>
                <a:spcPts val="750"/>
              </a:spcBef>
              <a:spcAft>
                <a:spcPts val="0"/>
              </a:spcAft>
              <a:buClr>
                <a:schemeClr val="dk1"/>
              </a:buClr>
              <a:buSzPts val="2100"/>
              <a:buChar char="•"/>
            </a:pPr>
            <a:r>
              <a:rPr lang="en-US"/>
              <a:t>Transmitter goes back to frame </a:t>
            </a:r>
            <a:r>
              <a:rPr i="1" lang="en-US"/>
              <a:t>i</a:t>
            </a:r>
            <a:r>
              <a:rPr lang="en-US"/>
              <a:t> and retransmits</a:t>
            </a:r>
            <a:endParaRPr/>
          </a:p>
        </p:txBody>
      </p:sp>
      <p:sp>
        <p:nvSpPr>
          <p:cNvPr id="1784" name="Google Shape;1784;p16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85" name="Google Shape;1785;p16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86" name="Google Shape;1786;p1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0" name="Shape 1790"/>
        <p:cNvGrpSpPr/>
        <p:nvPr/>
      </p:nvGrpSpPr>
      <p:grpSpPr>
        <a:xfrm>
          <a:off x="0" y="0"/>
          <a:ext cx="0" cy="0"/>
          <a:chOff x="0" y="0"/>
          <a:chExt cx="0" cy="0"/>
        </a:xfrm>
      </p:grpSpPr>
      <p:sp>
        <p:nvSpPr>
          <p:cNvPr id="1791" name="Google Shape;1791;p162"/>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Lost Frame (2)</a:t>
            </a:r>
            <a:endParaRPr/>
          </a:p>
        </p:txBody>
      </p:sp>
      <p:sp>
        <p:nvSpPr>
          <p:cNvPr id="1792" name="Google Shape;1792;p162"/>
          <p:cNvSpPr txBox="1"/>
          <p:nvPr>
            <p:ph idx="1" type="body"/>
          </p:nvPr>
        </p:nvSpPr>
        <p:spPr>
          <a:xfrm>
            <a:off x="532460" y="1536268"/>
            <a:ext cx="8079079" cy="3739485"/>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Frame </a:t>
            </a:r>
            <a:r>
              <a:rPr i="1" lang="en-US"/>
              <a:t>i</a:t>
            </a:r>
            <a:r>
              <a:rPr lang="en-US"/>
              <a:t>  lost and no additional frame sent</a:t>
            </a:r>
            <a:endParaRPr/>
          </a:p>
          <a:p>
            <a:pPr indent="-171450" lvl="0" marL="171450" rtl="0" algn="l">
              <a:lnSpc>
                <a:spcPct val="90000"/>
              </a:lnSpc>
              <a:spcBef>
                <a:spcPts val="750"/>
              </a:spcBef>
              <a:spcAft>
                <a:spcPts val="0"/>
              </a:spcAft>
              <a:buClr>
                <a:schemeClr val="dk1"/>
              </a:buClr>
              <a:buSzPts val="2100"/>
              <a:buChar char="•"/>
            </a:pPr>
            <a:r>
              <a:rPr lang="en-US"/>
              <a:t>Receiver gets nothing and returns neither acknowledgement nor rejection</a:t>
            </a:r>
            <a:endParaRPr/>
          </a:p>
          <a:p>
            <a:pPr indent="-171450" lvl="0" marL="171450" rtl="0" algn="l">
              <a:lnSpc>
                <a:spcPct val="90000"/>
              </a:lnSpc>
              <a:spcBef>
                <a:spcPts val="750"/>
              </a:spcBef>
              <a:spcAft>
                <a:spcPts val="0"/>
              </a:spcAft>
              <a:buClr>
                <a:schemeClr val="dk1"/>
              </a:buClr>
              <a:buSzPts val="2100"/>
              <a:buChar char="•"/>
            </a:pPr>
            <a:r>
              <a:rPr lang="en-US"/>
              <a:t>Transmitter times out and sends acknowledgement frame with P bit set to 1</a:t>
            </a:r>
            <a:endParaRPr/>
          </a:p>
          <a:p>
            <a:pPr indent="-171450" lvl="0" marL="171450" rtl="0" algn="l">
              <a:lnSpc>
                <a:spcPct val="90000"/>
              </a:lnSpc>
              <a:spcBef>
                <a:spcPts val="750"/>
              </a:spcBef>
              <a:spcAft>
                <a:spcPts val="0"/>
              </a:spcAft>
              <a:buClr>
                <a:schemeClr val="dk1"/>
              </a:buClr>
              <a:buSzPts val="2100"/>
              <a:buChar char="•"/>
            </a:pPr>
            <a:r>
              <a:rPr lang="en-US"/>
              <a:t>Receiver interprets this as command which it acknowledges with the number of the next frame it expects (frame </a:t>
            </a:r>
            <a:r>
              <a:rPr i="1" lang="en-US"/>
              <a:t>i </a:t>
            </a:r>
            <a:r>
              <a:rPr lang="en-US"/>
              <a:t>)</a:t>
            </a:r>
            <a:endParaRPr/>
          </a:p>
          <a:p>
            <a:pPr indent="-171450" lvl="0" marL="171450" rtl="0" algn="l">
              <a:lnSpc>
                <a:spcPct val="90000"/>
              </a:lnSpc>
              <a:spcBef>
                <a:spcPts val="750"/>
              </a:spcBef>
              <a:spcAft>
                <a:spcPts val="0"/>
              </a:spcAft>
              <a:buClr>
                <a:schemeClr val="dk1"/>
              </a:buClr>
              <a:buSzPts val="2100"/>
              <a:buChar char="•"/>
            </a:pPr>
            <a:r>
              <a:rPr lang="en-US"/>
              <a:t>Transmitter then retransmits frame </a:t>
            </a:r>
            <a:r>
              <a:rPr i="1" lang="en-US"/>
              <a:t>i</a:t>
            </a:r>
            <a:endParaRPr/>
          </a:p>
        </p:txBody>
      </p:sp>
      <p:sp>
        <p:nvSpPr>
          <p:cNvPr id="1793" name="Google Shape;1793;p1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794" name="Google Shape;1794;p1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795" name="Google Shape;1795;p1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9" name="Shape 1799"/>
        <p:cNvGrpSpPr/>
        <p:nvPr/>
      </p:nvGrpSpPr>
      <p:grpSpPr>
        <a:xfrm>
          <a:off x="0" y="0"/>
          <a:ext cx="0" cy="0"/>
          <a:chOff x="0" y="0"/>
          <a:chExt cx="0" cy="0"/>
        </a:xfrm>
      </p:grpSpPr>
      <p:sp>
        <p:nvSpPr>
          <p:cNvPr id="1800" name="Google Shape;1800;p163"/>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Damaged Acknowledgement</a:t>
            </a:r>
            <a:endParaRPr/>
          </a:p>
        </p:txBody>
      </p:sp>
      <p:sp>
        <p:nvSpPr>
          <p:cNvPr id="1801" name="Google Shape;1801;p163"/>
          <p:cNvSpPr txBox="1"/>
          <p:nvPr>
            <p:ph idx="1" type="body"/>
          </p:nvPr>
        </p:nvSpPr>
        <p:spPr>
          <a:xfrm>
            <a:off x="532460" y="1536268"/>
            <a:ext cx="8079079" cy="457048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Receiver gets frame </a:t>
            </a:r>
            <a:r>
              <a:rPr i="1" lang="en-US"/>
              <a:t>i</a:t>
            </a:r>
            <a:r>
              <a:rPr lang="en-US"/>
              <a:t> and send acknowledgement (</a:t>
            </a:r>
            <a:r>
              <a:rPr i="1" lang="en-US"/>
              <a:t>i+1</a:t>
            </a:r>
            <a:r>
              <a:rPr lang="en-US"/>
              <a:t>) which is lost</a:t>
            </a:r>
            <a:endParaRPr/>
          </a:p>
          <a:p>
            <a:pPr indent="-171450" lvl="0" marL="171450" rtl="0" algn="l">
              <a:lnSpc>
                <a:spcPct val="90000"/>
              </a:lnSpc>
              <a:spcBef>
                <a:spcPts val="750"/>
              </a:spcBef>
              <a:spcAft>
                <a:spcPts val="0"/>
              </a:spcAft>
              <a:buClr>
                <a:schemeClr val="dk1"/>
              </a:buClr>
              <a:buSzPts val="2100"/>
              <a:buChar char="•"/>
            </a:pPr>
            <a:r>
              <a:rPr lang="en-US"/>
              <a:t>Acknowledgements are cumulative, so next acknowledgement (</a:t>
            </a:r>
            <a:r>
              <a:rPr i="1" lang="en-US"/>
              <a:t>i+n</a:t>
            </a:r>
            <a:r>
              <a:rPr lang="en-US"/>
              <a:t>) may arrive before transmitter times out on frame </a:t>
            </a:r>
            <a:r>
              <a:rPr i="1" lang="en-US"/>
              <a:t>i</a:t>
            </a:r>
            <a:endParaRPr/>
          </a:p>
          <a:p>
            <a:pPr indent="-171450" lvl="0" marL="171450" rtl="0" algn="l">
              <a:lnSpc>
                <a:spcPct val="90000"/>
              </a:lnSpc>
              <a:spcBef>
                <a:spcPts val="750"/>
              </a:spcBef>
              <a:spcAft>
                <a:spcPts val="0"/>
              </a:spcAft>
              <a:buClr>
                <a:schemeClr val="dk1"/>
              </a:buClr>
              <a:buSzPts val="2100"/>
              <a:buChar char="•"/>
            </a:pPr>
            <a:r>
              <a:rPr lang="en-US"/>
              <a:t>If transmitter times out, it sends acknowledgement with P bit set as before</a:t>
            </a:r>
            <a:endParaRPr/>
          </a:p>
          <a:p>
            <a:pPr indent="-171450" lvl="0" marL="171450" rtl="0" algn="l">
              <a:lnSpc>
                <a:spcPct val="90000"/>
              </a:lnSpc>
              <a:spcBef>
                <a:spcPts val="750"/>
              </a:spcBef>
              <a:spcAft>
                <a:spcPts val="0"/>
              </a:spcAft>
              <a:buClr>
                <a:schemeClr val="dk1"/>
              </a:buClr>
              <a:buSzPts val="2100"/>
              <a:buChar char="•"/>
            </a:pPr>
            <a:r>
              <a:rPr lang="en-US"/>
              <a:t>This can be repeated a number of times before a reset procedure is initiated</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p:txBody>
      </p:sp>
      <p:sp>
        <p:nvSpPr>
          <p:cNvPr id="1802" name="Google Shape;1802;p1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03" name="Google Shape;1803;p1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04" name="Google Shape;1804;p1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8" name="Shape 1808"/>
        <p:cNvGrpSpPr/>
        <p:nvPr/>
      </p:nvGrpSpPr>
      <p:grpSpPr>
        <a:xfrm>
          <a:off x="0" y="0"/>
          <a:ext cx="0" cy="0"/>
          <a:chOff x="0" y="0"/>
          <a:chExt cx="0" cy="0"/>
        </a:xfrm>
      </p:grpSpPr>
      <p:sp>
        <p:nvSpPr>
          <p:cNvPr id="1809" name="Google Shape;1809;p164"/>
          <p:cNvSpPr txBox="1"/>
          <p:nvPr>
            <p:ph type="title"/>
          </p:nvPr>
        </p:nvSpPr>
        <p:spPr>
          <a:xfrm>
            <a:off x="154939" y="718185"/>
            <a:ext cx="8687435" cy="430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Damaged Rejection</a:t>
            </a:r>
            <a:endParaRPr/>
          </a:p>
        </p:txBody>
      </p:sp>
      <p:sp>
        <p:nvSpPr>
          <p:cNvPr id="1810" name="Google Shape;1810;p164"/>
          <p:cNvSpPr txBox="1"/>
          <p:nvPr>
            <p:ph idx="1" type="body"/>
          </p:nvPr>
        </p:nvSpPr>
        <p:spPr>
          <a:xfrm>
            <a:off x="532460" y="1536268"/>
            <a:ext cx="8079079" cy="41549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As for lost frame (2)</a:t>
            </a:r>
            <a:endParaRPr/>
          </a:p>
        </p:txBody>
      </p:sp>
      <p:sp>
        <p:nvSpPr>
          <p:cNvPr id="1811" name="Google Shape;1811;p1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12" name="Google Shape;1812;p1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13" name="Google Shape;1813;p1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7" name="Shape 1817"/>
        <p:cNvGrpSpPr/>
        <p:nvPr/>
      </p:nvGrpSpPr>
      <p:grpSpPr>
        <a:xfrm>
          <a:off x="0" y="0"/>
          <a:ext cx="0" cy="0"/>
          <a:chOff x="0" y="0"/>
          <a:chExt cx="0" cy="0"/>
        </a:xfrm>
      </p:grpSpPr>
      <p:sp>
        <p:nvSpPr>
          <p:cNvPr id="1818" name="Google Shape;1818;p165"/>
          <p:cNvSpPr txBox="1"/>
          <p:nvPr>
            <p:ph type="title"/>
          </p:nvPr>
        </p:nvSpPr>
        <p:spPr>
          <a:xfrm>
            <a:off x="154939" y="718185"/>
            <a:ext cx="8687435" cy="86177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Go Back N - </a:t>
            </a:r>
            <a:br>
              <a:rPr lang="en-US"/>
            </a:br>
            <a:r>
              <a:rPr lang="en-US"/>
              <a:t>Diagram</a:t>
            </a:r>
            <a:endParaRPr/>
          </a:p>
        </p:txBody>
      </p:sp>
      <p:pic>
        <p:nvPicPr>
          <p:cNvPr id="1819" name="Google Shape;1819;p165"/>
          <p:cNvPicPr preferRelativeResize="0"/>
          <p:nvPr/>
        </p:nvPicPr>
        <p:blipFill rotWithShape="1">
          <a:blip r:embed="rId3">
            <a:alphaModFix/>
          </a:blip>
          <a:srcRect b="9550" l="0" r="50000" t="0"/>
          <a:stretch/>
        </p:blipFill>
        <p:spPr>
          <a:xfrm>
            <a:off x="2880961" y="953842"/>
            <a:ext cx="2208609" cy="5143500"/>
          </a:xfrm>
          <a:prstGeom prst="rect">
            <a:avLst/>
          </a:prstGeom>
          <a:noFill/>
          <a:ln>
            <a:noFill/>
          </a:ln>
        </p:spPr>
      </p:pic>
      <p:sp>
        <p:nvSpPr>
          <p:cNvPr id="1820" name="Google Shape;1820;p16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21" name="Google Shape;1821;p16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22" name="Google Shape;1822;p1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6" name="Shape 1826"/>
        <p:cNvGrpSpPr/>
        <p:nvPr/>
      </p:nvGrpSpPr>
      <p:grpSpPr>
        <a:xfrm>
          <a:off x="0" y="0"/>
          <a:ext cx="0" cy="0"/>
          <a:chOff x="0" y="0"/>
          <a:chExt cx="0" cy="0"/>
        </a:xfrm>
      </p:grpSpPr>
      <p:pic>
        <p:nvPicPr>
          <p:cNvPr id="1827" name="Google Shape;1827;p166"/>
          <p:cNvPicPr preferRelativeResize="0"/>
          <p:nvPr/>
        </p:nvPicPr>
        <p:blipFill rotWithShape="1">
          <a:blip r:embed="rId3">
            <a:alphaModFix/>
          </a:blip>
          <a:srcRect b="0" l="0" r="0" t="0"/>
          <a:stretch/>
        </p:blipFill>
        <p:spPr>
          <a:xfrm>
            <a:off x="1304925" y="1000125"/>
            <a:ext cx="6534150" cy="4857750"/>
          </a:xfrm>
          <a:prstGeom prst="rect">
            <a:avLst/>
          </a:prstGeom>
          <a:noFill/>
          <a:ln>
            <a:noFill/>
          </a:ln>
        </p:spPr>
      </p:pic>
      <p:sp>
        <p:nvSpPr>
          <p:cNvPr id="1828" name="Google Shape;1828;p16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29" name="Google Shape;1829;p16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30" name="Google Shape;1830;p1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4" name="Shape 1834"/>
        <p:cNvGrpSpPr/>
        <p:nvPr/>
      </p:nvGrpSpPr>
      <p:grpSpPr>
        <a:xfrm>
          <a:off x="0" y="0"/>
          <a:ext cx="0" cy="0"/>
          <a:chOff x="0" y="0"/>
          <a:chExt cx="0" cy="0"/>
        </a:xfrm>
      </p:grpSpPr>
      <p:pic>
        <p:nvPicPr>
          <p:cNvPr id="1835" name="Google Shape;1835;p167"/>
          <p:cNvPicPr preferRelativeResize="0"/>
          <p:nvPr/>
        </p:nvPicPr>
        <p:blipFill rotWithShape="1">
          <a:blip r:embed="rId3">
            <a:alphaModFix/>
          </a:blip>
          <a:srcRect b="0" l="0" r="0" t="0"/>
          <a:stretch/>
        </p:blipFill>
        <p:spPr>
          <a:xfrm>
            <a:off x="1114425" y="909637"/>
            <a:ext cx="6915150" cy="5038725"/>
          </a:xfrm>
          <a:prstGeom prst="rect">
            <a:avLst/>
          </a:prstGeom>
          <a:noFill/>
          <a:ln>
            <a:noFill/>
          </a:ln>
        </p:spPr>
      </p:pic>
      <p:sp>
        <p:nvSpPr>
          <p:cNvPr id="1836" name="Google Shape;1836;p1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37" name="Google Shape;1837;p1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38" name="Google Shape;1838;p1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42" name="Shape 1842"/>
        <p:cNvGrpSpPr/>
        <p:nvPr/>
      </p:nvGrpSpPr>
      <p:grpSpPr>
        <a:xfrm>
          <a:off x="0" y="0"/>
          <a:ext cx="0" cy="0"/>
          <a:chOff x="0" y="0"/>
          <a:chExt cx="0" cy="0"/>
        </a:xfrm>
      </p:grpSpPr>
      <p:pic>
        <p:nvPicPr>
          <p:cNvPr id="1843" name="Google Shape;1843;p168"/>
          <p:cNvPicPr preferRelativeResize="0"/>
          <p:nvPr/>
        </p:nvPicPr>
        <p:blipFill rotWithShape="1">
          <a:blip r:embed="rId3">
            <a:alphaModFix/>
          </a:blip>
          <a:srcRect b="0" l="0" r="0" t="0"/>
          <a:stretch/>
        </p:blipFill>
        <p:spPr>
          <a:xfrm>
            <a:off x="1381125" y="914400"/>
            <a:ext cx="6381750" cy="5029200"/>
          </a:xfrm>
          <a:prstGeom prst="rect">
            <a:avLst/>
          </a:prstGeom>
          <a:noFill/>
          <a:ln>
            <a:noFill/>
          </a:ln>
        </p:spPr>
      </p:pic>
      <p:sp>
        <p:nvSpPr>
          <p:cNvPr id="1844" name="Google Shape;1844;p1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45" name="Google Shape;1845;p1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46" name="Google Shape;1846;p1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0" name="Shape 230"/>
        <p:cNvGrpSpPr/>
        <p:nvPr/>
      </p:nvGrpSpPr>
      <p:grpSpPr>
        <a:xfrm>
          <a:off x="0" y="0"/>
          <a:ext cx="0" cy="0"/>
          <a:chOff x="0" y="0"/>
          <a:chExt cx="0" cy="0"/>
        </a:xfrm>
      </p:grpSpPr>
      <p:sp>
        <p:nvSpPr>
          <p:cNvPr id="231" name="Google Shape;231;p17"/>
          <p:cNvSpPr/>
          <p:nvPr/>
        </p:nvSpPr>
        <p:spPr>
          <a:xfrm>
            <a:off x="446750" y="376819"/>
            <a:ext cx="7885310" cy="56916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33" name="Google Shape;233;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34" name="Google Shape;234;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0" name="Shape 1850"/>
        <p:cNvGrpSpPr/>
        <p:nvPr/>
      </p:nvGrpSpPr>
      <p:grpSpPr>
        <a:xfrm>
          <a:off x="0" y="0"/>
          <a:ext cx="0" cy="0"/>
          <a:chOff x="0" y="0"/>
          <a:chExt cx="0" cy="0"/>
        </a:xfrm>
      </p:grpSpPr>
      <p:pic>
        <p:nvPicPr>
          <p:cNvPr id="1851" name="Google Shape;1851;p169"/>
          <p:cNvPicPr preferRelativeResize="0"/>
          <p:nvPr/>
        </p:nvPicPr>
        <p:blipFill rotWithShape="1">
          <a:blip r:embed="rId3">
            <a:alphaModFix/>
          </a:blip>
          <a:srcRect b="0" l="0" r="0" t="0"/>
          <a:stretch/>
        </p:blipFill>
        <p:spPr>
          <a:xfrm>
            <a:off x="1238250" y="1314450"/>
            <a:ext cx="6667500" cy="4229100"/>
          </a:xfrm>
          <a:prstGeom prst="rect">
            <a:avLst/>
          </a:prstGeom>
          <a:noFill/>
          <a:ln>
            <a:noFill/>
          </a:ln>
        </p:spPr>
      </p:pic>
      <p:sp>
        <p:nvSpPr>
          <p:cNvPr id="1852" name="Google Shape;1852;p1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53" name="Google Shape;1853;p1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54" name="Google Shape;1854;p1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8" name="Shape 1858"/>
        <p:cNvGrpSpPr/>
        <p:nvPr/>
      </p:nvGrpSpPr>
      <p:grpSpPr>
        <a:xfrm>
          <a:off x="0" y="0"/>
          <a:ext cx="0" cy="0"/>
          <a:chOff x="0" y="0"/>
          <a:chExt cx="0" cy="0"/>
        </a:xfrm>
      </p:grpSpPr>
      <p:pic>
        <p:nvPicPr>
          <p:cNvPr id="1859" name="Google Shape;1859;p170"/>
          <p:cNvPicPr preferRelativeResize="0"/>
          <p:nvPr/>
        </p:nvPicPr>
        <p:blipFill rotWithShape="1">
          <a:blip r:embed="rId3">
            <a:alphaModFix/>
          </a:blip>
          <a:srcRect b="0" l="0" r="0" t="0"/>
          <a:stretch/>
        </p:blipFill>
        <p:spPr>
          <a:xfrm>
            <a:off x="1381125" y="995362"/>
            <a:ext cx="6381750" cy="4867275"/>
          </a:xfrm>
          <a:prstGeom prst="rect">
            <a:avLst/>
          </a:prstGeom>
          <a:noFill/>
          <a:ln>
            <a:noFill/>
          </a:ln>
        </p:spPr>
      </p:pic>
      <p:sp>
        <p:nvSpPr>
          <p:cNvPr id="1860" name="Google Shape;1860;p1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61" name="Google Shape;1861;p1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62" name="Google Shape;1862;p1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6" name="Shape 1866"/>
        <p:cNvGrpSpPr/>
        <p:nvPr/>
      </p:nvGrpSpPr>
      <p:grpSpPr>
        <a:xfrm>
          <a:off x="0" y="0"/>
          <a:ext cx="0" cy="0"/>
          <a:chOff x="0" y="0"/>
          <a:chExt cx="0" cy="0"/>
        </a:xfrm>
      </p:grpSpPr>
      <p:pic>
        <p:nvPicPr>
          <p:cNvPr id="1867" name="Google Shape;1867;p171"/>
          <p:cNvPicPr preferRelativeResize="0"/>
          <p:nvPr/>
        </p:nvPicPr>
        <p:blipFill rotWithShape="1">
          <a:blip r:embed="rId3">
            <a:alphaModFix/>
          </a:blip>
          <a:srcRect b="0" l="0" r="0" t="0"/>
          <a:stretch/>
        </p:blipFill>
        <p:spPr>
          <a:xfrm>
            <a:off x="1533525" y="1038225"/>
            <a:ext cx="6076950" cy="4781550"/>
          </a:xfrm>
          <a:prstGeom prst="rect">
            <a:avLst/>
          </a:prstGeom>
          <a:noFill/>
          <a:ln>
            <a:noFill/>
          </a:ln>
        </p:spPr>
      </p:pic>
      <p:sp>
        <p:nvSpPr>
          <p:cNvPr id="1868" name="Google Shape;1868;p1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69" name="Google Shape;1869;p1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70" name="Google Shape;1870;p1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4" name="Shape 1874"/>
        <p:cNvGrpSpPr/>
        <p:nvPr/>
      </p:nvGrpSpPr>
      <p:grpSpPr>
        <a:xfrm>
          <a:off x="0" y="0"/>
          <a:ext cx="0" cy="0"/>
          <a:chOff x="0" y="0"/>
          <a:chExt cx="0" cy="0"/>
        </a:xfrm>
      </p:grpSpPr>
      <p:pic>
        <p:nvPicPr>
          <p:cNvPr id="1875" name="Google Shape;1875;p172"/>
          <p:cNvPicPr preferRelativeResize="0"/>
          <p:nvPr/>
        </p:nvPicPr>
        <p:blipFill rotWithShape="1">
          <a:blip r:embed="rId3">
            <a:alphaModFix/>
          </a:blip>
          <a:srcRect b="0" l="0" r="0" t="0"/>
          <a:stretch/>
        </p:blipFill>
        <p:spPr>
          <a:xfrm>
            <a:off x="1314450" y="1133475"/>
            <a:ext cx="6515100" cy="4591050"/>
          </a:xfrm>
          <a:prstGeom prst="rect">
            <a:avLst/>
          </a:prstGeom>
          <a:noFill/>
          <a:ln>
            <a:noFill/>
          </a:ln>
        </p:spPr>
      </p:pic>
      <p:sp>
        <p:nvSpPr>
          <p:cNvPr id="1876" name="Google Shape;1876;p1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77" name="Google Shape;1877;p1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78" name="Google Shape;1878;p1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2" name="Shape 1882"/>
        <p:cNvGrpSpPr/>
        <p:nvPr/>
      </p:nvGrpSpPr>
      <p:grpSpPr>
        <a:xfrm>
          <a:off x="0" y="0"/>
          <a:ext cx="0" cy="0"/>
          <a:chOff x="0" y="0"/>
          <a:chExt cx="0" cy="0"/>
        </a:xfrm>
      </p:grpSpPr>
      <p:pic>
        <p:nvPicPr>
          <p:cNvPr id="1883" name="Google Shape;1883;p173"/>
          <p:cNvPicPr preferRelativeResize="0"/>
          <p:nvPr/>
        </p:nvPicPr>
        <p:blipFill rotWithShape="1">
          <a:blip r:embed="rId3">
            <a:alphaModFix/>
          </a:blip>
          <a:srcRect b="0" l="0" r="0" t="0"/>
          <a:stretch/>
        </p:blipFill>
        <p:spPr>
          <a:xfrm>
            <a:off x="685800" y="838200"/>
            <a:ext cx="7206425" cy="4538662"/>
          </a:xfrm>
          <a:prstGeom prst="rect">
            <a:avLst/>
          </a:prstGeom>
          <a:noFill/>
          <a:ln>
            <a:noFill/>
          </a:ln>
        </p:spPr>
      </p:pic>
      <p:sp>
        <p:nvSpPr>
          <p:cNvPr id="1884" name="Google Shape;1884;p17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85" name="Google Shape;1885;p17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86" name="Google Shape;1886;p1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0" name="Shape 1890"/>
        <p:cNvGrpSpPr/>
        <p:nvPr/>
      </p:nvGrpSpPr>
      <p:grpSpPr>
        <a:xfrm>
          <a:off x="0" y="0"/>
          <a:ext cx="0" cy="0"/>
          <a:chOff x="0" y="0"/>
          <a:chExt cx="0" cy="0"/>
        </a:xfrm>
      </p:grpSpPr>
      <p:pic>
        <p:nvPicPr>
          <p:cNvPr id="1891" name="Google Shape;1891;p174"/>
          <p:cNvPicPr preferRelativeResize="0"/>
          <p:nvPr/>
        </p:nvPicPr>
        <p:blipFill rotWithShape="1">
          <a:blip r:embed="rId3">
            <a:alphaModFix/>
          </a:blip>
          <a:srcRect b="0" l="0" r="0" t="0"/>
          <a:stretch/>
        </p:blipFill>
        <p:spPr>
          <a:xfrm>
            <a:off x="1500187" y="1147762"/>
            <a:ext cx="6143625" cy="4562475"/>
          </a:xfrm>
          <a:prstGeom prst="rect">
            <a:avLst/>
          </a:prstGeom>
          <a:noFill/>
          <a:ln>
            <a:noFill/>
          </a:ln>
        </p:spPr>
      </p:pic>
      <p:sp>
        <p:nvSpPr>
          <p:cNvPr id="1892" name="Google Shape;1892;p17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893" name="Google Shape;1893;p17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894" name="Google Shape;1894;p1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8" name="Shape 1898"/>
        <p:cNvGrpSpPr/>
        <p:nvPr/>
      </p:nvGrpSpPr>
      <p:grpSpPr>
        <a:xfrm>
          <a:off x="0" y="0"/>
          <a:ext cx="0" cy="0"/>
          <a:chOff x="0" y="0"/>
          <a:chExt cx="0" cy="0"/>
        </a:xfrm>
      </p:grpSpPr>
      <p:pic>
        <p:nvPicPr>
          <p:cNvPr id="1899" name="Google Shape;1899;p175"/>
          <p:cNvPicPr preferRelativeResize="0"/>
          <p:nvPr/>
        </p:nvPicPr>
        <p:blipFill rotWithShape="1">
          <a:blip r:embed="rId3">
            <a:alphaModFix/>
          </a:blip>
          <a:srcRect b="0" l="0" r="0" t="0"/>
          <a:stretch/>
        </p:blipFill>
        <p:spPr>
          <a:xfrm>
            <a:off x="1204912" y="847725"/>
            <a:ext cx="6734175" cy="5162550"/>
          </a:xfrm>
          <a:prstGeom prst="rect">
            <a:avLst/>
          </a:prstGeom>
          <a:noFill/>
          <a:ln>
            <a:noFill/>
          </a:ln>
        </p:spPr>
      </p:pic>
      <p:sp>
        <p:nvSpPr>
          <p:cNvPr id="1900" name="Google Shape;1900;p17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901" name="Google Shape;1901;p17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902" name="Google Shape;1902;p1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8" name="Shape 238"/>
        <p:cNvGrpSpPr/>
        <p:nvPr/>
      </p:nvGrpSpPr>
      <p:grpSpPr>
        <a:xfrm>
          <a:off x="0" y="0"/>
          <a:ext cx="0" cy="0"/>
          <a:chOff x="0" y="0"/>
          <a:chExt cx="0" cy="0"/>
        </a:xfrm>
      </p:grpSpPr>
      <p:sp>
        <p:nvSpPr>
          <p:cNvPr id="239" name="Google Shape;239;p18"/>
          <p:cNvSpPr txBox="1"/>
          <p:nvPr/>
        </p:nvSpPr>
        <p:spPr>
          <a:xfrm>
            <a:off x="383540" y="243281"/>
            <a:ext cx="8447405" cy="5728970"/>
          </a:xfrm>
          <a:prstGeom prst="rect">
            <a:avLst/>
          </a:prstGeom>
          <a:noFill/>
          <a:ln>
            <a:noFill/>
          </a:ln>
        </p:spPr>
        <p:txBody>
          <a:bodyPr anchorCtr="0" anchor="t" bIns="0" lIns="0" spcFirstLastPara="1" rIns="0" wrap="square" tIns="13950">
            <a:spAutoFit/>
          </a:bodyPr>
          <a:lstStyle/>
          <a:p>
            <a:pPr indent="-347980" lvl="0" marL="360045"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Let us assume that computer A communicates with computer B.</a:t>
            </a:r>
            <a:endParaRPr sz="2200">
              <a:solidFill>
                <a:schemeClr val="dk1"/>
              </a:solidFill>
              <a:latin typeface="Arial"/>
              <a:ea typeface="Arial"/>
              <a:cs typeface="Arial"/>
              <a:sym typeface="Arial"/>
            </a:endParaRPr>
          </a:p>
          <a:p>
            <a:pPr indent="-347980" lvl="0" marL="360045"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As the figure shows, we have five communicating devices in this</a:t>
            </a:r>
            <a:endParaRPr sz="2200">
              <a:solidFill>
                <a:schemeClr val="dk1"/>
              </a:solidFill>
              <a:latin typeface="Arial"/>
              <a:ea typeface="Arial"/>
              <a:cs typeface="Arial"/>
              <a:sym typeface="Arial"/>
            </a:endParaRPr>
          </a:p>
          <a:p>
            <a:pPr indent="0" lvl="0" marL="326390" marR="0" rtl="0" algn="l">
              <a:lnSpc>
                <a:spcPct val="100000"/>
              </a:lnSpc>
              <a:spcBef>
                <a:spcPts val="0"/>
              </a:spcBef>
              <a:spcAft>
                <a:spcPts val="0"/>
              </a:spcAft>
              <a:buNone/>
            </a:pPr>
            <a:r>
              <a:rPr lang="en-US" sz="2200">
                <a:solidFill>
                  <a:schemeClr val="dk1"/>
                </a:solidFill>
                <a:latin typeface="Arial"/>
                <a:ea typeface="Arial"/>
                <a:cs typeface="Arial"/>
                <a:sym typeface="Arial"/>
              </a:rPr>
              <a:t>communication:</a:t>
            </a:r>
            <a:endParaRPr sz="2200">
              <a:solidFill>
                <a:schemeClr val="dk1"/>
              </a:solidFill>
              <a:latin typeface="Arial"/>
              <a:ea typeface="Arial"/>
              <a:cs typeface="Arial"/>
              <a:sym typeface="Arial"/>
            </a:endParaRPr>
          </a:p>
          <a:p>
            <a:pPr indent="-215900" lvl="1" marL="1142365" marR="0" rtl="0" algn="l">
              <a:lnSpc>
                <a:spcPct val="100000"/>
              </a:lnSpc>
              <a:spcBef>
                <a:spcPts val="0"/>
              </a:spcBef>
              <a:spcAft>
                <a:spcPts val="0"/>
              </a:spcAft>
              <a:buClr>
                <a:schemeClr val="dk1"/>
              </a:buClr>
              <a:buSzPts val="2100"/>
              <a:buFont typeface="Arial"/>
              <a:buAutoNum type="arabicPeriod"/>
            </a:pPr>
            <a:r>
              <a:rPr b="0" i="0" lang="en-US" sz="2200" u="none" cap="none" strike="noStrike">
                <a:solidFill>
                  <a:schemeClr val="dk1"/>
                </a:solidFill>
                <a:latin typeface="Arial"/>
                <a:ea typeface="Arial"/>
                <a:cs typeface="Arial"/>
                <a:sym typeface="Arial"/>
              </a:rPr>
              <a:t>source host(computer A)</a:t>
            </a:r>
            <a:endParaRPr b="0" i="0" sz="2200" u="none" cap="none" strike="noStrike">
              <a:solidFill>
                <a:schemeClr val="dk1"/>
              </a:solidFill>
              <a:latin typeface="Arial"/>
              <a:ea typeface="Arial"/>
              <a:cs typeface="Arial"/>
              <a:sym typeface="Arial"/>
            </a:endParaRPr>
          </a:p>
          <a:p>
            <a:pPr indent="-215265" lvl="1" marL="1115060" marR="0" rtl="0" algn="l">
              <a:lnSpc>
                <a:spcPct val="100000"/>
              </a:lnSpc>
              <a:spcBef>
                <a:spcPts val="5"/>
              </a:spcBef>
              <a:spcAft>
                <a:spcPts val="0"/>
              </a:spcAft>
              <a:buClr>
                <a:schemeClr val="dk1"/>
              </a:buClr>
              <a:buSzPts val="2100"/>
              <a:buFont typeface="Arial"/>
              <a:buAutoNum type="arabicPeriod"/>
            </a:pPr>
            <a:r>
              <a:rPr b="0" i="0" lang="en-US" sz="2200" u="none" cap="none" strike="noStrike">
                <a:solidFill>
                  <a:schemeClr val="dk1"/>
                </a:solidFill>
                <a:latin typeface="Arial"/>
                <a:ea typeface="Arial"/>
                <a:cs typeface="Arial"/>
                <a:sym typeface="Arial"/>
              </a:rPr>
              <a:t>The link-layer switch in link 1</a:t>
            </a:r>
            <a:endParaRPr b="0" i="0" sz="2200" u="none" cap="none" strike="noStrike">
              <a:solidFill>
                <a:schemeClr val="dk1"/>
              </a:solidFill>
              <a:latin typeface="Arial"/>
              <a:ea typeface="Arial"/>
              <a:cs typeface="Arial"/>
              <a:sym typeface="Arial"/>
            </a:endParaRPr>
          </a:p>
          <a:p>
            <a:pPr indent="-274954" lvl="1" marL="1174115" marR="0" rtl="0" algn="l">
              <a:lnSpc>
                <a:spcPct val="100000"/>
              </a:lnSpc>
              <a:spcBef>
                <a:spcPts val="0"/>
              </a:spcBef>
              <a:spcAft>
                <a:spcPts val="0"/>
              </a:spcAft>
              <a:buClr>
                <a:schemeClr val="dk1"/>
              </a:buClr>
              <a:buSzPts val="2100"/>
              <a:buFont typeface="Arial"/>
              <a:buAutoNum type="arabicPeriod"/>
            </a:pPr>
            <a:r>
              <a:rPr b="0" i="0" lang="en-US" sz="2200" u="none" cap="none" strike="noStrike">
                <a:solidFill>
                  <a:schemeClr val="dk1"/>
                </a:solidFill>
                <a:latin typeface="Arial"/>
                <a:ea typeface="Arial"/>
                <a:cs typeface="Arial"/>
                <a:sym typeface="Arial"/>
              </a:rPr>
              <a:t>The router</a:t>
            </a:r>
            <a:endParaRPr b="0" i="0" sz="2200" u="none" cap="none" strike="noStrike">
              <a:solidFill>
                <a:schemeClr val="dk1"/>
              </a:solidFill>
              <a:latin typeface="Arial"/>
              <a:ea typeface="Arial"/>
              <a:cs typeface="Arial"/>
              <a:sym typeface="Arial"/>
            </a:endParaRPr>
          </a:p>
          <a:p>
            <a:pPr indent="-215265" lvl="1" marL="1115060" marR="0" rtl="0" algn="l">
              <a:lnSpc>
                <a:spcPct val="100000"/>
              </a:lnSpc>
              <a:spcBef>
                <a:spcPts val="0"/>
              </a:spcBef>
              <a:spcAft>
                <a:spcPts val="0"/>
              </a:spcAft>
              <a:buClr>
                <a:schemeClr val="dk1"/>
              </a:buClr>
              <a:buSzPts val="2100"/>
              <a:buFont typeface="Arial"/>
              <a:buAutoNum type="arabicPeriod"/>
            </a:pPr>
            <a:r>
              <a:rPr b="0" i="0" lang="en-US" sz="2200" u="none" cap="none" strike="noStrike">
                <a:solidFill>
                  <a:schemeClr val="dk1"/>
                </a:solidFill>
                <a:latin typeface="Arial"/>
                <a:ea typeface="Arial"/>
                <a:cs typeface="Arial"/>
                <a:sym typeface="Arial"/>
              </a:rPr>
              <a:t>The link-layer switch in link 2,</a:t>
            </a:r>
            <a:endParaRPr b="0" i="0" sz="2200" u="none" cap="none" strike="noStrike">
              <a:solidFill>
                <a:schemeClr val="dk1"/>
              </a:solidFill>
              <a:latin typeface="Arial"/>
              <a:ea typeface="Arial"/>
              <a:cs typeface="Arial"/>
              <a:sym typeface="Arial"/>
            </a:endParaRPr>
          </a:p>
          <a:p>
            <a:pPr indent="-274954" lvl="1" marL="1174115" marR="0" rtl="0" algn="l">
              <a:lnSpc>
                <a:spcPct val="100000"/>
              </a:lnSpc>
              <a:spcBef>
                <a:spcPts val="0"/>
              </a:spcBef>
              <a:spcAft>
                <a:spcPts val="0"/>
              </a:spcAft>
              <a:buClr>
                <a:schemeClr val="dk1"/>
              </a:buClr>
              <a:buSzPts val="2100"/>
              <a:buFont typeface="Arial"/>
              <a:buAutoNum type="arabicPeriod"/>
            </a:pPr>
            <a:r>
              <a:rPr b="0" i="0" lang="en-US" sz="2200" u="none" cap="none" strike="noStrike">
                <a:solidFill>
                  <a:schemeClr val="dk1"/>
                </a:solidFill>
                <a:latin typeface="Arial"/>
                <a:ea typeface="Arial"/>
                <a:cs typeface="Arial"/>
                <a:sym typeface="Arial"/>
              </a:rPr>
              <a:t>destination host (computer B).</a:t>
            </a:r>
            <a:endParaRPr b="0" i="0" sz="2200" u="none" cap="none" strike="noStrike">
              <a:solidFill>
                <a:schemeClr val="dk1"/>
              </a:solidFill>
              <a:latin typeface="Arial"/>
              <a:ea typeface="Arial"/>
              <a:cs typeface="Arial"/>
              <a:sym typeface="Arial"/>
            </a:endParaRPr>
          </a:p>
          <a:p>
            <a:pPr indent="-283844" lvl="0" marL="295910" marR="0" rtl="0" algn="l">
              <a:lnSpc>
                <a:spcPct val="100000"/>
              </a:lnSpc>
              <a:spcBef>
                <a:spcPts val="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Each device is involved with a set of layers depending on the role of the</a:t>
            </a:r>
            <a:endParaRPr sz="2200">
              <a:solidFill>
                <a:schemeClr val="dk1"/>
              </a:solidFill>
              <a:latin typeface="Arial"/>
              <a:ea typeface="Arial"/>
              <a:cs typeface="Arial"/>
              <a:sym typeface="Arial"/>
            </a:endParaRPr>
          </a:p>
          <a:p>
            <a:pPr indent="0" lvl="0" marL="262890" marR="0" rtl="0" algn="l">
              <a:lnSpc>
                <a:spcPct val="100000"/>
              </a:lnSpc>
              <a:spcBef>
                <a:spcPts val="0"/>
              </a:spcBef>
              <a:spcAft>
                <a:spcPts val="0"/>
              </a:spcAft>
              <a:buNone/>
            </a:pPr>
            <a:r>
              <a:rPr lang="en-US" sz="2200">
                <a:solidFill>
                  <a:schemeClr val="dk1"/>
                </a:solidFill>
                <a:latin typeface="Arial"/>
                <a:ea typeface="Arial"/>
                <a:cs typeface="Arial"/>
                <a:sym typeface="Arial"/>
              </a:rPr>
              <a:t>device in the internet.</a:t>
            </a:r>
            <a:endParaRPr sz="2200">
              <a:solidFill>
                <a:schemeClr val="dk1"/>
              </a:solidFill>
              <a:latin typeface="Arial"/>
              <a:ea typeface="Arial"/>
              <a:cs typeface="Arial"/>
              <a:sym typeface="Arial"/>
            </a:endParaRPr>
          </a:p>
          <a:p>
            <a:pPr indent="-283844" lvl="0" marL="29591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two hosts are involved in all five layers</a:t>
            </a:r>
            <a:endParaRPr sz="2200">
              <a:solidFill>
                <a:schemeClr val="dk1"/>
              </a:solidFill>
              <a:latin typeface="Arial"/>
              <a:ea typeface="Arial"/>
              <a:cs typeface="Arial"/>
              <a:sym typeface="Arial"/>
            </a:endParaRPr>
          </a:p>
          <a:p>
            <a:pPr indent="-250825" lvl="0" marL="262890" marR="139700" rtl="0" algn="l">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The source host needs to create a message in the application layer and  send it down the layers so that it is physically sent to the destination  host.</a:t>
            </a:r>
            <a:endParaRPr sz="2200">
              <a:solidFill>
                <a:schemeClr val="dk1"/>
              </a:solidFill>
              <a:latin typeface="Arial"/>
              <a:ea typeface="Arial"/>
              <a:cs typeface="Arial"/>
              <a:sym typeface="Arial"/>
            </a:endParaRPr>
          </a:p>
          <a:p>
            <a:pPr indent="-236854" lvl="0" marL="236854" marR="956310" rtl="0" algn="just">
              <a:lnSpc>
                <a:spcPct val="100000"/>
              </a:lnSpc>
              <a:spcBef>
                <a:spcPts val="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destination host needs to receive the communication at the  physical layer and then deliver it through the other layers to the  application layer.</a:t>
            </a:r>
            <a:endParaRPr sz="2200">
              <a:solidFill>
                <a:schemeClr val="dk1"/>
              </a:solidFill>
              <a:latin typeface="Arial"/>
              <a:ea typeface="Arial"/>
              <a:cs typeface="Arial"/>
              <a:sym typeface="Arial"/>
            </a:endParaRPr>
          </a:p>
        </p:txBody>
      </p:sp>
      <p:sp>
        <p:nvSpPr>
          <p:cNvPr id="240" name="Google Shape;240;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41" name="Google Shape;241;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42" name="Google Shape;242;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19"/>
          <p:cNvSpPr txBox="1"/>
          <p:nvPr/>
        </p:nvSpPr>
        <p:spPr>
          <a:xfrm>
            <a:off x="78739" y="319786"/>
            <a:ext cx="8763635" cy="1874520"/>
          </a:xfrm>
          <a:prstGeom prst="rect">
            <a:avLst/>
          </a:prstGeom>
          <a:noFill/>
          <a:ln>
            <a:noFill/>
          </a:ln>
        </p:spPr>
        <p:txBody>
          <a:bodyPr anchorCtr="0" anchor="t" bIns="0" lIns="0" spcFirstLastPara="1" rIns="0" wrap="square" tIns="13325">
            <a:spAutoFit/>
          </a:bodyPr>
          <a:lstStyle/>
          <a:p>
            <a:pPr indent="-344805" lvl="0" marL="356870" marR="508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router is involved in only three layers; link-layer switch in a link is  involved only in two layers, data-link and physical.</a:t>
            </a:r>
            <a:endParaRPr sz="2200">
              <a:solidFill>
                <a:schemeClr val="dk1"/>
              </a:solidFill>
              <a:latin typeface="Arial"/>
              <a:ea typeface="Arial"/>
              <a:cs typeface="Arial"/>
              <a:sym typeface="Arial"/>
            </a:endParaRPr>
          </a:p>
          <a:p>
            <a:pPr indent="0" lvl="0" marL="12700" marR="0" rtl="0" algn="l">
              <a:lnSpc>
                <a:spcPct val="100000"/>
              </a:lnSpc>
              <a:spcBef>
                <a:spcPts val="570"/>
              </a:spcBef>
              <a:spcAft>
                <a:spcPts val="0"/>
              </a:spcAft>
              <a:buNone/>
            </a:pPr>
            <a:r>
              <a:rPr b="1" lang="en-US" sz="2400">
                <a:solidFill>
                  <a:srgbClr val="00AF50"/>
                </a:solidFill>
                <a:latin typeface="Arial"/>
                <a:ea typeface="Arial"/>
                <a:cs typeface="Arial"/>
                <a:sym typeface="Arial"/>
              </a:rPr>
              <a:t>Layers in the TCP/IP Protocol Suite</a:t>
            </a:r>
            <a:endParaRPr sz="2400">
              <a:solidFill>
                <a:schemeClr val="dk1"/>
              </a:solidFill>
              <a:latin typeface="Arial"/>
              <a:ea typeface="Arial"/>
              <a:cs typeface="Arial"/>
              <a:sym typeface="Arial"/>
            </a:endParaRPr>
          </a:p>
          <a:p>
            <a:pPr indent="-344805" lvl="0" marL="356870" marR="7620" rtl="0" algn="l">
              <a:lnSpc>
                <a:spcPct val="100000"/>
              </a:lnSpc>
              <a:spcBef>
                <a:spcPts val="54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better understand the duties of each layer, we need to think about the  logical connections between layers.</a:t>
            </a:r>
            <a:endParaRPr sz="2200">
              <a:solidFill>
                <a:schemeClr val="dk1"/>
              </a:solidFill>
              <a:latin typeface="Arial"/>
              <a:ea typeface="Arial"/>
              <a:cs typeface="Arial"/>
              <a:sym typeface="Arial"/>
            </a:endParaRPr>
          </a:p>
        </p:txBody>
      </p:sp>
      <p:sp>
        <p:nvSpPr>
          <p:cNvPr id="248" name="Google Shape;248;p19"/>
          <p:cNvSpPr/>
          <p:nvPr/>
        </p:nvSpPr>
        <p:spPr>
          <a:xfrm>
            <a:off x="756264" y="2499727"/>
            <a:ext cx="7410245" cy="42058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50" name="Google Shape;250;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51" name="Google Shape;251;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US"/>
              <a:t>MODULE 1</a:t>
            </a:r>
            <a:endParaRPr/>
          </a:p>
        </p:txBody>
      </p:sp>
      <p:sp>
        <p:nvSpPr>
          <p:cNvPr id="98" name="Google Shape;98;p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lang="en-US"/>
              <a:t>OVERVIEW OF THE INTERNET</a:t>
            </a:r>
            <a:endParaRPr/>
          </a:p>
          <a:p>
            <a:pPr indent="0" lvl="0" marL="0" rtl="0" algn="just">
              <a:lnSpc>
                <a:spcPct val="90000"/>
              </a:lnSpc>
              <a:spcBef>
                <a:spcPts val="750"/>
              </a:spcBef>
              <a:spcAft>
                <a:spcPts val="0"/>
              </a:spcAft>
              <a:buClr>
                <a:schemeClr val="dk1"/>
              </a:buClr>
              <a:buSzPts val="2100"/>
              <a:buNone/>
            </a:pPr>
            <a:r>
              <a:rPr lang="en-US"/>
              <a:t>Protocol, layering scenario, TCP/IP Protocol model, Internet history standards and administration, Comparison of the OSI reference model</a:t>
            </a:r>
            <a:endParaRPr/>
          </a:p>
          <a:p>
            <a:pPr indent="0" lvl="0" marL="0" rtl="0" algn="just">
              <a:lnSpc>
                <a:spcPct val="90000"/>
              </a:lnSpc>
              <a:spcBef>
                <a:spcPts val="750"/>
              </a:spcBef>
              <a:spcAft>
                <a:spcPts val="0"/>
              </a:spcAft>
              <a:buClr>
                <a:schemeClr val="dk1"/>
              </a:buClr>
              <a:buSzPts val="2100"/>
              <a:buNone/>
            </a:pPr>
            <a:r>
              <a:rPr lang="en-US"/>
              <a:t>Physical layer: Introduction to Guided transmission media and wireless transmission media, Transmission mode, Classification of networks, Parallel and serial Transmissions, Analog &amp; Digital signals, Periodic &amp; aperiodic signals, encoding schemes, RS-233C Protocol.</a:t>
            </a:r>
            <a:endParaRPr/>
          </a:p>
          <a:p>
            <a:pPr indent="0" lvl="0" marL="0" rtl="0" algn="just">
              <a:lnSpc>
                <a:spcPct val="90000"/>
              </a:lnSpc>
              <a:spcBef>
                <a:spcPts val="750"/>
              </a:spcBef>
              <a:spcAft>
                <a:spcPts val="0"/>
              </a:spcAft>
              <a:buClr>
                <a:schemeClr val="dk1"/>
              </a:buClr>
              <a:buSzPts val="2100"/>
              <a:buNone/>
            </a:pPr>
            <a:r>
              <a:rPr lang="en-US"/>
              <a:t>Datalink layer: Design issues, CRC codes, Elementary data link layer protocols, stop and wait, sliding window, go-back-N protocols</a:t>
            </a:r>
            <a:endParaRPr/>
          </a:p>
        </p:txBody>
      </p:sp>
      <p:sp>
        <p:nvSpPr>
          <p:cNvPr id="99" name="Google Shape;99;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0" name="Google Shape;100;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1" name="Google Shape;101;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sp>
        <p:nvSpPr>
          <p:cNvPr id="256" name="Google Shape;256;p20"/>
          <p:cNvSpPr txBox="1"/>
          <p:nvPr/>
        </p:nvSpPr>
        <p:spPr>
          <a:xfrm>
            <a:off x="307340" y="243281"/>
            <a:ext cx="8536200" cy="5162700"/>
          </a:xfrm>
          <a:prstGeom prst="rect">
            <a:avLst/>
          </a:prstGeom>
          <a:noFill/>
          <a:ln>
            <a:noFill/>
          </a:ln>
        </p:spPr>
        <p:txBody>
          <a:bodyPr anchorCtr="0" anchor="t" bIns="0" lIns="0" spcFirstLastPara="1" rIns="0" wrap="square" tIns="1395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duty of the application, transport, and network layers is end-to-end.</a:t>
            </a:r>
            <a:endParaRPr sz="2200">
              <a:solidFill>
                <a:schemeClr val="dk1"/>
              </a:solidFill>
              <a:latin typeface="Arial"/>
              <a:ea typeface="Arial"/>
              <a:cs typeface="Arial"/>
              <a:sym typeface="Arial"/>
            </a:endParaRPr>
          </a:p>
          <a:p>
            <a:pPr indent="-344805" lvl="0" marL="35687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duty of the data-link and physical layers is hop-to-hop, in which a</a:t>
            </a:r>
            <a:r>
              <a:rPr lang="en-US" sz="2200">
                <a:solidFill>
                  <a:schemeClr val="dk1"/>
                </a:solidFill>
              </a:rPr>
              <a:t> </a:t>
            </a:r>
            <a:r>
              <a:rPr lang="en-US" sz="2200">
                <a:solidFill>
                  <a:schemeClr val="dk1"/>
                </a:solidFill>
                <a:latin typeface="Arial"/>
                <a:ea typeface="Arial"/>
                <a:cs typeface="Arial"/>
                <a:sym typeface="Arial"/>
              </a:rPr>
              <a:t>hop is a host or router.</a:t>
            </a:r>
            <a:endParaRPr sz="2200">
              <a:solidFill>
                <a:schemeClr val="dk1"/>
              </a:solidFill>
              <a:latin typeface="Arial"/>
              <a:ea typeface="Arial"/>
              <a:cs typeface="Arial"/>
              <a:sym typeface="Arial"/>
            </a:endParaRPr>
          </a:p>
          <a:p>
            <a:pPr indent="-344805" lvl="0" marL="35687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domain of duty of the top three layers is the internet, and the</a:t>
            </a:r>
            <a:endParaRPr sz="22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200">
                <a:solidFill>
                  <a:schemeClr val="dk1"/>
                </a:solidFill>
                <a:latin typeface="Arial"/>
                <a:ea typeface="Arial"/>
                <a:cs typeface="Arial"/>
                <a:sym typeface="Arial"/>
              </a:rPr>
              <a:t>domain of duty of the two lower layers is the link.</a:t>
            </a:r>
            <a:endParaRPr sz="2200">
              <a:solidFill>
                <a:schemeClr val="dk1"/>
              </a:solidFill>
              <a:latin typeface="Arial"/>
              <a:ea typeface="Arial"/>
              <a:cs typeface="Arial"/>
              <a:sym typeface="Arial"/>
            </a:endParaRPr>
          </a:p>
          <a:p>
            <a:pPr indent="-344805" lvl="0" marL="35687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Another way of thinking of the logical connections is to think about the data unit created from each layer.</a:t>
            </a:r>
            <a:endParaRPr sz="2200">
              <a:solidFill>
                <a:schemeClr val="dk1"/>
              </a:solidFill>
              <a:latin typeface="Arial"/>
              <a:ea typeface="Arial"/>
              <a:cs typeface="Arial"/>
              <a:sym typeface="Arial"/>
            </a:endParaRPr>
          </a:p>
          <a:p>
            <a:pPr indent="-408940" lvl="0" marL="421005"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the top three layers, the data unit (packets) should not be changed</a:t>
            </a:r>
            <a:endParaRPr sz="2200">
              <a:solidFill>
                <a:schemeClr val="dk1"/>
              </a:solidFill>
              <a:latin typeface="Arial"/>
              <a:ea typeface="Arial"/>
              <a:cs typeface="Arial"/>
              <a:sym typeface="Arial"/>
            </a:endParaRPr>
          </a:p>
          <a:p>
            <a:pPr indent="0" lvl="0" marL="356870" marR="0" rtl="0" algn="l">
              <a:lnSpc>
                <a:spcPct val="100000"/>
              </a:lnSpc>
              <a:spcBef>
                <a:spcPts val="5"/>
              </a:spcBef>
              <a:spcAft>
                <a:spcPts val="0"/>
              </a:spcAft>
              <a:buNone/>
            </a:pPr>
            <a:r>
              <a:rPr lang="en-US" sz="2200">
                <a:solidFill>
                  <a:schemeClr val="dk1"/>
                </a:solidFill>
                <a:latin typeface="Arial"/>
                <a:ea typeface="Arial"/>
                <a:cs typeface="Arial"/>
                <a:sym typeface="Arial"/>
              </a:rPr>
              <a:t>by any router or link-layer switch.</a:t>
            </a:r>
            <a:endParaRPr sz="2200">
              <a:solidFill>
                <a:schemeClr val="dk1"/>
              </a:solidFill>
              <a:latin typeface="Arial"/>
              <a:ea typeface="Arial"/>
              <a:cs typeface="Arial"/>
              <a:sym typeface="Arial"/>
            </a:endParaRPr>
          </a:p>
          <a:p>
            <a:pPr indent="-344805" lvl="0" marL="356870" marR="0" rtl="0" algn="l">
              <a:lnSpc>
                <a:spcPct val="100000"/>
              </a:lnSpc>
              <a:spcBef>
                <a:spcPts val="5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the bottom two layers, the packet created by the host is changed</a:t>
            </a:r>
            <a:endParaRPr sz="2200">
              <a:solidFill>
                <a:schemeClr val="dk1"/>
              </a:solidFill>
              <a:latin typeface="Arial"/>
              <a:ea typeface="Arial"/>
              <a:cs typeface="Arial"/>
              <a:sym typeface="Arial"/>
            </a:endParaRPr>
          </a:p>
          <a:p>
            <a:pPr indent="0" lvl="0" marL="326390" marR="0" rtl="0" algn="l">
              <a:lnSpc>
                <a:spcPct val="100000"/>
              </a:lnSpc>
              <a:spcBef>
                <a:spcPts val="530"/>
              </a:spcBef>
              <a:spcAft>
                <a:spcPts val="0"/>
              </a:spcAft>
              <a:buNone/>
            </a:pPr>
            <a:r>
              <a:rPr lang="en-US" sz="2200">
                <a:solidFill>
                  <a:schemeClr val="dk1"/>
                </a:solidFill>
                <a:latin typeface="Arial"/>
                <a:ea typeface="Arial"/>
                <a:cs typeface="Arial"/>
                <a:sym typeface="Arial"/>
              </a:rPr>
              <a:t>only by the routers, not by the link-layer switches.</a:t>
            </a:r>
            <a:endParaRPr sz="2200">
              <a:solidFill>
                <a:schemeClr val="dk1"/>
              </a:solidFill>
              <a:latin typeface="Arial"/>
              <a:ea typeface="Arial"/>
              <a:cs typeface="Arial"/>
              <a:sym typeface="Arial"/>
            </a:endParaRPr>
          </a:p>
        </p:txBody>
      </p:sp>
      <p:sp>
        <p:nvSpPr>
          <p:cNvPr id="257" name="Google Shape;257;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58" name="Google Shape;258;p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59" name="Google Shape;259;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 name="Shape 263"/>
        <p:cNvGrpSpPr/>
        <p:nvPr/>
      </p:nvGrpSpPr>
      <p:grpSpPr>
        <a:xfrm>
          <a:off x="0" y="0"/>
          <a:ext cx="0" cy="0"/>
          <a:chOff x="0" y="0"/>
          <a:chExt cx="0" cy="0"/>
        </a:xfrm>
      </p:grpSpPr>
      <p:sp>
        <p:nvSpPr>
          <p:cNvPr id="264" name="Google Shape;264;p21"/>
          <p:cNvSpPr/>
          <p:nvPr/>
        </p:nvSpPr>
        <p:spPr>
          <a:xfrm>
            <a:off x="424601" y="53239"/>
            <a:ext cx="7081574" cy="41127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1"/>
          <p:cNvSpPr txBox="1"/>
          <p:nvPr/>
        </p:nvSpPr>
        <p:spPr>
          <a:xfrm>
            <a:off x="78739" y="4180916"/>
            <a:ext cx="8736330" cy="2465705"/>
          </a:xfrm>
          <a:prstGeom prst="rect">
            <a:avLst/>
          </a:prstGeom>
          <a:noFill/>
          <a:ln>
            <a:noFill/>
          </a:ln>
        </p:spPr>
        <p:txBody>
          <a:bodyPr anchorCtr="0" anchor="t" bIns="0" lIns="0" spcFirstLastPara="1" rIns="0" wrap="square" tIns="12050">
            <a:spAutoFit/>
          </a:bodyPr>
          <a:lstStyle/>
          <a:p>
            <a:pPr indent="-250190" lvl="0" marL="262255" marR="318770" rtl="0" algn="l">
              <a:lnSpc>
                <a:spcPct val="121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Figure 2.7 shows the second principle the identical objects at each layer  related to each device.</a:t>
            </a:r>
            <a:endParaRPr sz="2200">
              <a:solidFill>
                <a:schemeClr val="dk1"/>
              </a:solidFill>
              <a:latin typeface="Arial"/>
              <a:ea typeface="Arial"/>
              <a:cs typeface="Arial"/>
              <a:sym typeface="Arial"/>
            </a:endParaRPr>
          </a:p>
          <a:p>
            <a:pPr indent="-250190" lvl="0" marL="262255" marR="5080" rtl="0" algn="l">
              <a:lnSpc>
                <a:spcPct val="121200"/>
              </a:lnSpc>
              <a:spcBef>
                <a:spcPts val="2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Although the logical connection at the network layer is between the two  hosts, we can only say that identical objects exist between two hops in this  case because a router may fragment the packet at the network layer and  send more packets than Received.</a:t>
            </a:r>
            <a:endParaRPr sz="2200">
              <a:solidFill>
                <a:schemeClr val="dk1"/>
              </a:solidFill>
              <a:latin typeface="Arial"/>
              <a:ea typeface="Arial"/>
              <a:cs typeface="Arial"/>
              <a:sym typeface="Arial"/>
            </a:endParaRPr>
          </a:p>
        </p:txBody>
      </p:sp>
      <p:sp>
        <p:nvSpPr>
          <p:cNvPr id="266" name="Google Shape;266;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67" name="Google Shape;267;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68" name="Google Shape;268;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2" name="Shape 272"/>
        <p:cNvGrpSpPr/>
        <p:nvPr/>
      </p:nvGrpSpPr>
      <p:grpSpPr>
        <a:xfrm>
          <a:off x="0" y="0"/>
          <a:ext cx="0" cy="0"/>
          <a:chOff x="0" y="0"/>
          <a:chExt cx="0" cy="0"/>
        </a:xfrm>
      </p:grpSpPr>
      <p:sp>
        <p:nvSpPr>
          <p:cNvPr id="273" name="Google Shape;273;p22"/>
          <p:cNvSpPr txBox="1"/>
          <p:nvPr/>
        </p:nvSpPr>
        <p:spPr>
          <a:xfrm>
            <a:off x="383540" y="319786"/>
            <a:ext cx="6544309" cy="361950"/>
          </a:xfrm>
          <a:prstGeom prst="rect">
            <a:avLst/>
          </a:prstGeom>
          <a:noFill/>
          <a:ln>
            <a:noFill/>
          </a:ln>
        </p:spPr>
        <p:txBody>
          <a:bodyPr anchorCtr="0" anchor="t" bIns="0" lIns="0" spcFirstLastPara="1" rIns="0" wrap="square" tIns="13325">
            <a:spAutoFit/>
          </a:bodyPr>
          <a:lstStyle/>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link between two hops does not change the object.</a:t>
            </a:r>
            <a:endParaRPr sz="2200">
              <a:solidFill>
                <a:schemeClr val="dk1"/>
              </a:solidFill>
              <a:latin typeface="Arial"/>
              <a:ea typeface="Arial"/>
              <a:cs typeface="Arial"/>
              <a:sym typeface="Arial"/>
            </a:endParaRPr>
          </a:p>
        </p:txBody>
      </p:sp>
      <p:sp>
        <p:nvSpPr>
          <p:cNvPr id="274" name="Google Shape;274;p22"/>
          <p:cNvSpPr txBox="1"/>
          <p:nvPr>
            <p:ph type="title"/>
          </p:nvPr>
        </p:nvSpPr>
        <p:spPr>
          <a:xfrm>
            <a:off x="383540" y="1115390"/>
            <a:ext cx="320040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Description of Each Layer</a:t>
            </a:r>
            <a:endParaRPr sz="2400">
              <a:latin typeface="Arial"/>
              <a:ea typeface="Arial"/>
              <a:cs typeface="Arial"/>
              <a:sym typeface="Arial"/>
            </a:endParaRPr>
          </a:p>
        </p:txBody>
      </p:sp>
      <p:sp>
        <p:nvSpPr>
          <p:cNvPr id="275" name="Google Shape;275;p22"/>
          <p:cNvSpPr txBox="1"/>
          <p:nvPr/>
        </p:nvSpPr>
        <p:spPr>
          <a:xfrm>
            <a:off x="383540" y="1552677"/>
            <a:ext cx="8639175" cy="3001645"/>
          </a:xfrm>
          <a:prstGeom prst="rect">
            <a:avLst/>
          </a:prstGeom>
          <a:noFill/>
          <a:ln>
            <a:noFill/>
          </a:ln>
        </p:spPr>
        <p:txBody>
          <a:bodyPr anchorCtr="0" anchor="t" bIns="0" lIns="0" spcFirstLastPara="1" rIns="0" wrap="square" tIns="116200">
            <a:spAutoFit/>
          </a:bodyPr>
          <a:lstStyle/>
          <a:p>
            <a:pPr indent="0" lvl="0" marL="12700" marR="0" rtl="0" algn="l">
              <a:lnSpc>
                <a:spcPct val="100000"/>
              </a:lnSpc>
              <a:spcBef>
                <a:spcPts val="0"/>
              </a:spcBef>
              <a:spcAft>
                <a:spcPts val="0"/>
              </a:spcAft>
              <a:buNone/>
            </a:pPr>
            <a:r>
              <a:rPr b="1" lang="en-US" sz="2200">
                <a:solidFill>
                  <a:srgbClr val="4F81BC"/>
                </a:solidFill>
                <a:latin typeface="Arial"/>
                <a:ea typeface="Arial"/>
                <a:cs typeface="Arial"/>
                <a:sym typeface="Arial"/>
              </a:rPr>
              <a:t>Physical Layer</a:t>
            </a:r>
            <a:endParaRPr sz="2200">
              <a:solidFill>
                <a:schemeClr val="dk1"/>
              </a:solidFill>
              <a:latin typeface="Arial"/>
              <a:ea typeface="Arial"/>
              <a:cs typeface="Arial"/>
              <a:sym typeface="Arial"/>
            </a:endParaRPr>
          </a:p>
          <a:p>
            <a:pPr indent="-236220" lvl="0" marL="236220" marR="626110" rtl="0" algn="l">
              <a:lnSpc>
                <a:spcPct val="125600"/>
              </a:lnSpc>
              <a:spcBef>
                <a:spcPts val="14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lowest level in the TCP/IP protocol suite, responsible for carrying  individual bits in a frame across the link</a:t>
            </a:r>
            <a:endParaRPr sz="2200">
              <a:solidFill>
                <a:schemeClr val="dk1"/>
              </a:solidFill>
              <a:latin typeface="Arial"/>
              <a:ea typeface="Arial"/>
              <a:cs typeface="Arial"/>
              <a:sym typeface="Arial"/>
            </a:endParaRPr>
          </a:p>
          <a:p>
            <a:pPr indent="-281305" lvl="0" marL="293370" marR="0" rtl="0" algn="l">
              <a:lnSpc>
                <a:spcPct val="100000"/>
              </a:lnSpc>
              <a:spcBef>
                <a:spcPts val="65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Two devices are connected by a transmission medium (cable or air).</a:t>
            </a:r>
            <a:endParaRPr sz="2200">
              <a:solidFill>
                <a:schemeClr val="dk1"/>
              </a:solidFill>
              <a:latin typeface="Arial"/>
              <a:ea typeface="Arial"/>
              <a:cs typeface="Arial"/>
              <a:sym typeface="Arial"/>
            </a:endParaRPr>
          </a:p>
          <a:p>
            <a:pPr indent="-296545" lvl="0" marL="296545" marR="5080" rtl="0" algn="l">
              <a:lnSpc>
                <a:spcPct val="125000"/>
              </a:lnSpc>
              <a:spcBef>
                <a:spcPts val="1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transmission medium does not carry bits; it carries electrical or  optical signals. So the bits received in a frame from the data-link layer are  transformed and sent through the transmission media</a:t>
            </a:r>
            <a:endParaRPr sz="2200">
              <a:solidFill>
                <a:schemeClr val="dk1"/>
              </a:solidFill>
              <a:latin typeface="Arial"/>
              <a:ea typeface="Arial"/>
              <a:cs typeface="Arial"/>
              <a:sym typeface="Arial"/>
            </a:endParaRPr>
          </a:p>
        </p:txBody>
      </p:sp>
      <p:sp>
        <p:nvSpPr>
          <p:cNvPr id="276" name="Google Shape;276;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77" name="Google Shape;277;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78" name="Google Shape;278;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307340" y="206705"/>
            <a:ext cx="1911985"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4F81BC"/>
              </a:buClr>
              <a:buSzPts val="2400"/>
              <a:buFont typeface="Arial"/>
              <a:buNone/>
            </a:pPr>
            <a:r>
              <a:rPr b="1" lang="en-US" sz="2400">
                <a:solidFill>
                  <a:srgbClr val="4F81BC"/>
                </a:solidFill>
                <a:latin typeface="Arial"/>
                <a:ea typeface="Arial"/>
                <a:cs typeface="Arial"/>
                <a:sym typeface="Arial"/>
              </a:rPr>
              <a:t>Data-link Layer</a:t>
            </a:r>
            <a:endParaRPr sz="2400">
              <a:latin typeface="Arial"/>
              <a:ea typeface="Arial"/>
              <a:cs typeface="Arial"/>
              <a:sym typeface="Arial"/>
            </a:endParaRPr>
          </a:p>
        </p:txBody>
      </p:sp>
      <p:sp>
        <p:nvSpPr>
          <p:cNvPr id="284" name="Google Shape;284;p23"/>
          <p:cNvSpPr txBox="1"/>
          <p:nvPr/>
        </p:nvSpPr>
        <p:spPr>
          <a:xfrm>
            <a:off x="307340" y="573948"/>
            <a:ext cx="8459470" cy="5325110"/>
          </a:xfrm>
          <a:prstGeom prst="rect">
            <a:avLst/>
          </a:prstGeom>
          <a:noFill/>
          <a:ln>
            <a:noFill/>
          </a:ln>
        </p:spPr>
        <p:txBody>
          <a:bodyPr anchorCtr="0" anchor="t" bIns="0" lIns="0" spcFirstLastPara="1" rIns="0" wrap="square" tIns="45700">
            <a:spAutoFit/>
          </a:bodyPr>
          <a:lstStyle/>
          <a:p>
            <a:pPr indent="-344805" lvl="0" marL="356870" marR="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Responsible for taking the datagram and moving it across the link.</a:t>
            </a:r>
            <a:endParaRPr sz="2200">
              <a:solidFill>
                <a:schemeClr val="dk1"/>
              </a:solidFill>
              <a:latin typeface="Arial"/>
              <a:ea typeface="Arial"/>
              <a:cs typeface="Arial"/>
              <a:sym typeface="Arial"/>
            </a:endParaRPr>
          </a:p>
          <a:p>
            <a:pPr indent="-344805" lvl="0" marL="356870" marR="7620" rtl="0" algn="just">
              <a:lnSpc>
                <a:spcPct val="9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Internet is made up of several links (LANs and WANs) connected by  routers. There may be several overlapping sets of links that a datagram  can travel from the host to the destination.</a:t>
            </a:r>
            <a:endParaRPr sz="2200">
              <a:solidFill>
                <a:schemeClr val="dk1"/>
              </a:solidFill>
              <a:latin typeface="Arial"/>
              <a:ea typeface="Arial"/>
              <a:cs typeface="Arial"/>
              <a:sym typeface="Arial"/>
            </a:endParaRPr>
          </a:p>
          <a:p>
            <a:pPr indent="-344805" lvl="0" marL="356870" marR="5715" rtl="0" algn="just">
              <a:lnSpc>
                <a:spcPct val="90100"/>
              </a:lnSpc>
              <a:spcBef>
                <a:spcPts val="53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The routers are responsible for choosing the </a:t>
            </a:r>
            <a:r>
              <a:rPr i="1" lang="en-US" sz="2200">
                <a:solidFill>
                  <a:schemeClr val="dk1"/>
                </a:solidFill>
                <a:latin typeface="Arial"/>
                <a:ea typeface="Arial"/>
                <a:cs typeface="Arial"/>
                <a:sym typeface="Arial"/>
              </a:rPr>
              <a:t>best links.</a:t>
            </a:r>
            <a:r>
              <a:rPr lang="en-US" sz="2200">
                <a:solidFill>
                  <a:schemeClr val="dk1"/>
                </a:solidFill>
                <a:latin typeface="Arial"/>
                <a:ea typeface="Arial"/>
                <a:cs typeface="Arial"/>
                <a:sym typeface="Arial"/>
              </a:rPr>
              <a:t>when the next  link to travel is determined by the router, the data-link layer is  responsible for taking the datagram and moving it across the link.</a:t>
            </a:r>
            <a:endParaRPr sz="2200">
              <a:solidFill>
                <a:schemeClr val="dk1"/>
              </a:solidFill>
              <a:latin typeface="Arial"/>
              <a:ea typeface="Arial"/>
              <a:cs typeface="Arial"/>
              <a:sym typeface="Arial"/>
            </a:endParaRPr>
          </a:p>
          <a:p>
            <a:pPr indent="-344805" lvl="0" marL="356870" marR="0" rtl="0" algn="just">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link can be a wired LAN with a link-layer switch, a wireless LAN, a</a:t>
            </a:r>
            <a:endParaRPr sz="2200">
              <a:solidFill>
                <a:schemeClr val="dk1"/>
              </a:solidFill>
              <a:latin typeface="Arial"/>
              <a:ea typeface="Arial"/>
              <a:cs typeface="Arial"/>
              <a:sym typeface="Arial"/>
            </a:endParaRPr>
          </a:p>
          <a:p>
            <a:pPr indent="0" lvl="0" marL="356870" marR="0" rtl="0" algn="just">
              <a:lnSpc>
                <a:spcPct val="114090"/>
              </a:lnSpc>
              <a:spcBef>
                <a:spcPts val="0"/>
              </a:spcBef>
              <a:spcAft>
                <a:spcPts val="0"/>
              </a:spcAft>
              <a:buNone/>
            </a:pPr>
            <a:r>
              <a:rPr lang="en-US" sz="2200">
                <a:solidFill>
                  <a:schemeClr val="dk1"/>
                </a:solidFill>
                <a:latin typeface="Arial"/>
                <a:ea typeface="Arial"/>
                <a:cs typeface="Arial"/>
                <a:sym typeface="Arial"/>
              </a:rPr>
              <a:t>wired WAN, or a wireless WAN.</a:t>
            </a:r>
            <a:endParaRPr sz="2200">
              <a:solidFill>
                <a:schemeClr val="dk1"/>
              </a:solidFill>
              <a:latin typeface="Arial"/>
              <a:ea typeface="Arial"/>
              <a:cs typeface="Arial"/>
              <a:sym typeface="Arial"/>
            </a:endParaRPr>
          </a:p>
          <a:p>
            <a:pPr indent="-344805" lvl="0" marL="356870" marR="0" rtl="0" algn="just">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TCP/IP does not define any specific protocol for the data-link layer. It</a:t>
            </a:r>
            <a:endParaRPr sz="2200">
              <a:solidFill>
                <a:schemeClr val="dk1"/>
              </a:solidFill>
              <a:latin typeface="Arial"/>
              <a:ea typeface="Arial"/>
              <a:cs typeface="Arial"/>
              <a:sym typeface="Arial"/>
            </a:endParaRPr>
          </a:p>
          <a:p>
            <a:pPr indent="0" lvl="0" marL="356870" marR="0" rtl="0" algn="just">
              <a:lnSpc>
                <a:spcPct val="114090"/>
              </a:lnSpc>
              <a:spcBef>
                <a:spcPts val="0"/>
              </a:spcBef>
              <a:spcAft>
                <a:spcPts val="0"/>
              </a:spcAft>
              <a:buNone/>
            </a:pPr>
            <a:r>
              <a:rPr lang="en-US" sz="2200">
                <a:solidFill>
                  <a:schemeClr val="dk1"/>
                </a:solidFill>
                <a:latin typeface="Arial"/>
                <a:ea typeface="Arial"/>
                <a:cs typeface="Arial"/>
                <a:sym typeface="Arial"/>
              </a:rPr>
              <a:t>supports all the standard and proprietary protocols.</a:t>
            </a:r>
            <a:endParaRPr sz="2200">
              <a:solidFill>
                <a:schemeClr val="dk1"/>
              </a:solidFill>
              <a:latin typeface="Arial"/>
              <a:ea typeface="Arial"/>
              <a:cs typeface="Arial"/>
              <a:sym typeface="Arial"/>
            </a:endParaRPr>
          </a:p>
          <a:p>
            <a:pPr indent="-344805" lvl="0" marL="356870" marR="0" rtl="0" algn="just">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data-link layer takes a datagram and encapsulates it in a packet</a:t>
            </a:r>
            <a:endParaRPr sz="2200">
              <a:solidFill>
                <a:schemeClr val="dk1"/>
              </a:solidFill>
              <a:latin typeface="Arial"/>
              <a:ea typeface="Arial"/>
              <a:cs typeface="Arial"/>
              <a:sym typeface="Arial"/>
            </a:endParaRPr>
          </a:p>
          <a:p>
            <a:pPr indent="0" lvl="0" marL="356870" marR="0" rtl="0" algn="just">
              <a:lnSpc>
                <a:spcPct val="114090"/>
              </a:lnSpc>
              <a:spcBef>
                <a:spcPts val="0"/>
              </a:spcBef>
              <a:spcAft>
                <a:spcPts val="0"/>
              </a:spcAft>
              <a:buNone/>
            </a:pPr>
            <a:r>
              <a:rPr lang="en-US" sz="2200">
                <a:solidFill>
                  <a:schemeClr val="dk1"/>
                </a:solidFill>
                <a:latin typeface="Arial"/>
                <a:ea typeface="Arial"/>
                <a:cs typeface="Arial"/>
                <a:sym typeface="Arial"/>
              </a:rPr>
              <a:t>called a </a:t>
            </a:r>
            <a:r>
              <a:rPr i="1" lang="en-US" sz="2200">
                <a:solidFill>
                  <a:schemeClr val="dk1"/>
                </a:solidFill>
                <a:latin typeface="Arial"/>
                <a:ea typeface="Arial"/>
                <a:cs typeface="Arial"/>
                <a:sym typeface="Arial"/>
              </a:rPr>
              <a:t>frame.</a:t>
            </a:r>
            <a:endParaRPr sz="2200">
              <a:solidFill>
                <a:schemeClr val="dk1"/>
              </a:solidFill>
              <a:latin typeface="Arial"/>
              <a:ea typeface="Arial"/>
              <a:cs typeface="Arial"/>
              <a:sym typeface="Arial"/>
            </a:endParaRPr>
          </a:p>
          <a:p>
            <a:pPr indent="-344805" lvl="0" marL="356870" marR="5080" rtl="0" algn="just">
              <a:lnSpc>
                <a:spcPct val="108181"/>
              </a:lnSpc>
              <a:spcBef>
                <a:spcPts val="56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Each link-layer protocol may provide a different service. Some link-layer  protocols provide complete error detection and correction, some  provide only error correction</a:t>
            </a:r>
            <a:endParaRPr sz="2200">
              <a:solidFill>
                <a:schemeClr val="dk1"/>
              </a:solidFill>
              <a:latin typeface="Arial"/>
              <a:ea typeface="Arial"/>
              <a:cs typeface="Arial"/>
              <a:sym typeface="Arial"/>
            </a:endParaRPr>
          </a:p>
        </p:txBody>
      </p:sp>
      <p:sp>
        <p:nvSpPr>
          <p:cNvPr id="285" name="Google Shape;285;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86" name="Google Shape;286;p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87" name="Google Shape;287;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1" name="Shape 291"/>
        <p:cNvGrpSpPr/>
        <p:nvPr/>
      </p:nvGrpSpPr>
      <p:grpSpPr>
        <a:xfrm>
          <a:off x="0" y="0"/>
          <a:ext cx="0" cy="0"/>
          <a:chOff x="0" y="0"/>
          <a:chExt cx="0" cy="0"/>
        </a:xfrm>
      </p:grpSpPr>
      <p:sp>
        <p:nvSpPr>
          <p:cNvPr id="292" name="Google Shape;292;p24"/>
          <p:cNvSpPr txBox="1"/>
          <p:nvPr/>
        </p:nvSpPr>
        <p:spPr>
          <a:xfrm>
            <a:off x="307340" y="177470"/>
            <a:ext cx="8535670" cy="5828665"/>
          </a:xfrm>
          <a:prstGeom prst="rect">
            <a:avLst/>
          </a:prstGeom>
          <a:noFill/>
          <a:ln>
            <a:noFill/>
          </a:ln>
        </p:spPr>
        <p:txBody>
          <a:bodyPr anchorCtr="0" anchor="t" bIns="0" lIns="0" spcFirstLastPara="1" rIns="0" wrap="square" tIns="46350">
            <a:spAutoFit/>
          </a:bodyPr>
          <a:lstStyle/>
          <a:p>
            <a:pPr indent="0" lvl="0" marL="12700" marR="0" rtl="0" algn="l">
              <a:lnSpc>
                <a:spcPct val="100000"/>
              </a:lnSpc>
              <a:spcBef>
                <a:spcPts val="0"/>
              </a:spcBef>
              <a:spcAft>
                <a:spcPts val="0"/>
              </a:spcAft>
              <a:buNone/>
            </a:pPr>
            <a:r>
              <a:rPr b="1" lang="en-US" sz="2200">
                <a:solidFill>
                  <a:srgbClr val="4F81BC"/>
                </a:solidFill>
                <a:latin typeface="Arial"/>
                <a:ea typeface="Arial"/>
                <a:cs typeface="Arial"/>
                <a:sym typeface="Arial"/>
              </a:rPr>
              <a:t>Network Layer</a:t>
            </a:r>
            <a:endParaRPr sz="2200">
              <a:solidFill>
                <a:schemeClr val="dk1"/>
              </a:solidFill>
              <a:latin typeface="Arial"/>
              <a:ea typeface="Arial"/>
              <a:cs typeface="Arial"/>
              <a:sym typeface="Arial"/>
            </a:endParaRPr>
          </a:p>
          <a:p>
            <a:pPr indent="-344805" lvl="0" marL="356870" marR="0" rtl="0" algn="l">
              <a:lnSpc>
                <a:spcPct val="114090"/>
              </a:lnSpc>
              <a:spcBef>
                <a:spcPts val="26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responsible for creating a connection between the source computer</a:t>
            </a:r>
            <a:endParaRPr sz="2200">
              <a:solidFill>
                <a:schemeClr val="dk1"/>
              </a:solidFill>
              <a:latin typeface="Arial"/>
              <a:ea typeface="Arial"/>
              <a:cs typeface="Arial"/>
              <a:sym typeface="Arial"/>
            </a:endParaRPr>
          </a:p>
          <a:p>
            <a:pPr indent="0" lvl="0" marL="356870" marR="0" rtl="0" algn="l">
              <a:lnSpc>
                <a:spcPct val="114090"/>
              </a:lnSpc>
              <a:spcBef>
                <a:spcPts val="0"/>
              </a:spcBef>
              <a:spcAft>
                <a:spcPts val="0"/>
              </a:spcAft>
              <a:buNone/>
            </a:pPr>
            <a:r>
              <a:rPr lang="en-US" sz="2200">
                <a:solidFill>
                  <a:schemeClr val="dk1"/>
                </a:solidFill>
                <a:latin typeface="Arial"/>
                <a:ea typeface="Arial"/>
                <a:cs typeface="Arial"/>
                <a:sym typeface="Arial"/>
              </a:rPr>
              <a:t>and the destination computer.</a:t>
            </a:r>
            <a:endParaRPr sz="2200">
              <a:solidFill>
                <a:schemeClr val="dk1"/>
              </a:solidFill>
              <a:latin typeface="Arial"/>
              <a:ea typeface="Arial"/>
              <a:cs typeface="Arial"/>
              <a:sym typeface="Arial"/>
            </a:endParaRPr>
          </a:p>
          <a:p>
            <a:pPr indent="-344805" lvl="0" marL="356870"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responsible	for	host-to-host	communication	and	routing	the	packet</a:t>
            </a:r>
            <a:endParaRPr sz="2200">
              <a:solidFill>
                <a:schemeClr val="dk1"/>
              </a:solidFill>
              <a:latin typeface="Arial"/>
              <a:ea typeface="Arial"/>
              <a:cs typeface="Arial"/>
              <a:sym typeface="Arial"/>
            </a:endParaRPr>
          </a:p>
          <a:p>
            <a:pPr indent="0" lvl="0" marL="356870" marR="0" rtl="0" algn="l">
              <a:lnSpc>
                <a:spcPct val="114090"/>
              </a:lnSpc>
              <a:spcBef>
                <a:spcPts val="0"/>
              </a:spcBef>
              <a:spcAft>
                <a:spcPts val="0"/>
              </a:spcAft>
              <a:buNone/>
            </a:pPr>
            <a:r>
              <a:rPr lang="en-US" sz="2200">
                <a:solidFill>
                  <a:schemeClr val="dk1"/>
                </a:solidFill>
                <a:latin typeface="Arial"/>
                <a:ea typeface="Arial"/>
                <a:cs typeface="Arial"/>
                <a:sym typeface="Arial"/>
              </a:rPr>
              <a:t>through possible routes.</a:t>
            </a:r>
            <a:endParaRPr sz="2200">
              <a:solidFill>
                <a:schemeClr val="dk1"/>
              </a:solidFill>
              <a:latin typeface="Arial"/>
              <a:ea typeface="Arial"/>
              <a:cs typeface="Arial"/>
              <a:sym typeface="Arial"/>
            </a:endParaRPr>
          </a:p>
          <a:p>
            <a:pPr indent="-344805" lvl="0" marL="356870"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network layer in the Internet includes the main protocol, Internet</a:t>
            </a:r>
            <a:endParaRPr sz="2200">
              <a:solidFill>
                <a:schemeClr val="dk1"/>
              </a:solidFill>
              <a:latin typeface="Arial"/>
              <a:ea typeface="Arial"/>
              <a:cs typeface="Arial"/>
              <a:sym typeface="Arial"/>
            </a:endParaRPr>
          </a:p>
          <a:p>
            <a:pPr indent="0" lvl="0" marL="356870" marR="0" rtl="0" algn="l">
              <a:lnSpc>
                <a:spcPct val="114090"/>
              </a:lnSpc>
              <a:spcBef>
                <a:spcPts val="0"/>
              </a:spcBef>
              <a:spcAft>
                <a:spcPts val="0"/>
              </a:spcAft>
              <a:buNone/>
            </a:pPr>
            <a:r>
              <a:rPr lang="en-US" sz="2200">
                <a:solidFill>
                  <a:schemeClr val="dk1"/>
                </a:solidFill>
                <a:latin typeface="Arial"/>
                <a:ea typeface="Arial"/>
                <a:cs typeface="Arial"/>
                <a:sym typeface="Arial"/>
              </a:rPr>
              <a:t>Protocol (IP),</a:t>
            </a:r>
            <a:endParaRPr sz="2200">
              <a:solidFill>
                <a:schemeClr val="dk1"/>
              </a:solidFill>
              <a:latin typeface="Arial"/>
              <a:ea typeface="Arial"/>
              <a:cs typeface="Arial"/>
              <a:sym typeface="Arial"/>
            </a:endParaRPr>
          </a:p>
          <a:p>
            <a:pPr indent="-287019" lvl="1" marL="869314" marR="0" rtl="0" algn="l">
              <a:lnSpc>
                <a:spcPct val="114090"/>
              </a:lnSpc>
              <a:spcBef>
                <a:spcPts val="26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defines	the	format	of	the	packet,	called	a	datagram	at	the</a:t>
            </a:r>
            <a:endParaRPr b="0" i="0" sz="2200" u="none" cap="none" strike="noStrike">
              <a:solidFill>
                <a:schemeClr val="dk1"/>
              </a:solidFill>
              <a:latin typeface="Arial"/>
              <a:ea typeface="Arial"/>
              <a:cs typeface="Arial"/>
              <a:sym typeface="Arial"/>
            </a:endParaRPr>
          </a:p>
          <a:p>
            <a:pPr indent="0" lvl="0" marL="805180" marR="0" rtl="0" algn="l">
              <a:lnSpc>
                <a:spcPct val="114090"/>
              </a:lnSpc>
              <a:spcBef>
                <a:spcPts val="0"/>
              </a:spcBef>
              <a:spcAft>
                <a:spcPts val="0"/>
              </a:spcAft>
              <a:buNone/>
            </a:pPr>
            <a:r>
              <a:rPr lang="en-US" sz="2200">
                <a:solidFill>
                  <a:schemeClr val="dk1"/>
                </a:solidFill>
                <a:latin typeface="Arial"/>
                <a:ea typeface="Arial"/>
                <a:cs typeface="Arial"/>
                <a:sym typeface="Arial"/>
              </a:rPr>
              <a:t>network layer.</a:t>
            </a:r>
            <a:endParaRPr sz="2200">
              <a:solidFill>
                <a:schemeClr val="dk1"/>
              </a:solidFill>
              <a:latin typeface="Arial"/>
              <a:ea typeface="Arial"/>
              <a:cs typeface="Arial"/>
              <a:sym typeface="Arial"/>
            </a:endParaRPr>
          </a:p>
          <a:p>
            <a:pPr indent="-287019" lvl="1" marL="869314" marR="0" rtl="0" algn="l">
              <a:lnSpc>
                <a:spcPct val="100000"/>
              </a:lnSpc>
              <a:spcBef>
                <a:spcPts val="26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defines the format and the structure of addresses used in this layer.</a:t>
            </a:r>
            <a:endParaRPr b="0" i="0" sz="2200" u="none" cap="none" strike="noStrike">
              <a:solidFill>
                <a:schemeClr val="dk1"/>
              </a:solidFill>
              <a:latin typeface="Arial"/>
              <a:ea typeface="Arial"/>
              <a:cs typeface="Arial"/>
              <a:sym typeface="Arial"/>
            </a:endParaRPr>
          </a:p>
          <a:p>
            <a:pPr indent="-250190" lvl="1" marL="832485" marR="264160" rtl="0" algn="l">
              <a:lnSpc>
                <a:spcPct val="1101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Arial"/>
                <a:ea typeface="Arial"/>
                <a:cs typeface="Arial"/>
                <a:sym typeface="Arial"/>
              </a:rPr>
              <a:t>responsible for routing a packet from its source to its destination,  which is achieved by each router forwarding the datagram to the  next router in its path.</a:t>
            </a:r>
            <a:endParaRPr b="0" i="0" sz="2200" u="none" cap="none" strike="noStrike">
              <a:solidFill>
                <a:schemeClr val="dk1"/>
              </a:solidFill>
              <a:latin typeface="Arial"/>
              <a:ea typeface="Arial"/>
              <a:cs typeface="Arial"/>
              <a:sym typeface="Arial"/>
            </a:endParaRPr>
          </a:p>
          <a:p>
            <a:pPr indent="-344805" lvl="0" marL="356870" marR="19050" rtl="0" algn="l">
              <a:lnSpc>
                <a:spcPct val="90100"/>
              </a:lnSpc>
              <a:spcBef>
                <a:spcPts val="5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IP is a connectionless protocol that provides no flow control, no error  control, and no congestion control services. This means that if any of  theses services is required for an application, the application should rely  only on the transport-layer protocol.</a:t>
            </a:r>
            <a:endParaRPr sz="2200">
              <a:solidFill>
                <a:schemeClr val="dk1"/>
              </a:solidFill>
              <a:latin typeface="Arial"/>
              <a:ea typeface="Arial"/>
              <a:cs typeface="Arial"/>
              <a:sym typeface="Arial"/>
            </a:endParaRPr>
          </a:p>
        </p:txBody>
      </p:sp>
      <p:sp>
        <p:nvSpPr>
          <p:cNvPr id="293" name="Google Shape;293;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294" name="Google Shape;294;p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295" name="Google Shape;295;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25"/>
          <p:cNvSpPr txBox="1"/>
          <p:nvPr/>
        </p:nvSpPr>
        <p:spPr>
          <a:xfrm>
            <a:off x="307340" y="232350"/>
            <a:ext cx="8459470" cy="6097270"/>
          </a:xfrm>
          <a:prstGeom prst="rect">
            <a:avLst/>
          </a:prstGeom>
          <a:noFill/>
          <a:ln>
            <a:noFill/>
          </a:ln>
        </p:spPr>
        <p:txBody>
          <a:bodyPr anchorCtr="0" anchor="t" bIns="0" lIns="0" spcFirstLastPara="1" rIns="0" wrap="square" tIns="3110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network	layer	also	includes	unicast	(one-to-one)	and	multicast</a:t>
            </a:r>
            <a:endParaRPr sz="2200">
              <a:solidFill>
                <a:schemeClr val="dk1"/>
              </a:solidFill>
              <a:latin typeface="Arial"/>
              <a:ea typeface="Arial"/>
              <a:cs typeface="Arial"/>
              <a:sym typeface="Arial"/>
            </a:endParaRPr>
          </a:p>
          <a:p>
            <a:pPr indent="0" lvl="0" marL="356870" marR="0" rtl="0" algn="l">
              <a:lnSpc>
                <a:spcPct val="100000"/>
              </a:lnSpc>
              <a:spcBef>
                <a:spcPts val="140"/>
              </a:spcBef>
              <a:spcAft>
                <a:spcPts val="0"/>
              </a:spcAft>
              <a:buNone/>
            </a:pPr>
            <a:r>
              <a:rPr lang="en-US" sz="2200">
                <a:solidFill>
                  <a:schemeClr val="dk1"/>
                </a:solidFill>
                <a:latin typeface="Arial"/>
                <a:ea typeface="Arial"/>
                <a:cs typeface="Arial"/>
                <a:sym typeface="Arial"/>
              </a:rPr>
              <a:t>(one-to-many) routing protocols.</a:t>
            </a:r>
            <a:endParaRPr sz="2200">
              <a:solidFill>
                <a:schemeClr val="dk1"/>
              </a:solidFill>
              <a:latin typeface="Arial"/>
              <a:ea typeface="Arial"/>
              <a:cs typeface="Arial"/>
              <a:sym typeface="Arial"/>
            </a:endParaRPr>
          </a:p>
          <a:p>
            <a:pPr indent="-344805" lvl="0" marL="356870" marR="0" rtl="0" algn="l">
              <a:lnSpc>
                <a:spcPct val="100000"/>
              </a:lnSpc>
              <a:spcBef>
                <a:spcPts val="70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 routing protocol does not take part in but it creates forwarding tables</a:t>
            </a:r>
            <a:endParaRPr sz="2200">
              <a:solidFill>
                <a:schemeClr val="dk1"/>
              </a:solidFill>
              <a:latin typeface="Arial"/>
              <a:ea typeface="Arial"/>
              <a:cs typeface="Arial"/>
              <a:sym typeface="Arial"/>
            </a:endParaRPr>
          </a:p>
          <a:p>
            <a:pPr indent="0" lvl="0" marL="356870" marR="0" rtl="0" algn="l">
              <a:lnSpc>
                <a:spcPct val="100000"/>
              </a:lnSpc>
              <a:spcBef>
                <a:spcPts val="170"/>
              </a:spcBef>
              <a:spcAft>
                <a:spcPts val="0"/>
              </a:spcAft>
              <a:buNone/>
            </a:pPr>
            <a:r>
              <a:rPr lang="en-US" sz="2200">
                <a:solidFill>
                  <a:schemeClr val="dk1"/>
                </a:solidFill>
                <a:latin typeface="Arial"/>
                <a:ea typeface="Arial"/>
                <a:cs typeface="Arial"/>
                <a:sym typeface="Arial"/>
              </a:rPr>
              <a:t>for routers to help them in the routing process.</a:t>
            </a:r>
            <a:endParaRPr sz="2200">
              <a:solidFill>
                <a:schemeClr val="dk1"/>
              </a:solidFill>
              <a:latin typeface="Arial"/>
              <a:ea typeface="Arial"/>
              <a:cs typeface="Arial"/>
              <a:sym typeface="Arial"/>
            </a:endParaRPr>
          </a:p>
          <a:p>
            <a:pPr indent="-344805" lvl="0" marL="356870" marR="0" rtl="0" algn="l">
              <a:lnSpc>
                <a:spcPct val="100000"/>
              </a:lnSpc>
              <a:spcBef>
                <a:spcPts val="67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network layer also has some auxiliary protocols that help IP in its</a:t>
            </a:r>
            <a:endParaRPr sz="2200">
              <a:solidFill>
                <a:schemeClr val="dk1"/>
              </a:solidFill>
              <a:latin typeface="Arial"/>
              <a:ea typeface="Arial"/>
              <a:cs typeface="Arial"/>
              <a:sym typeface="Arial"/>
            </a:endParaRPr>
          </a:p>
          <a:p>
            <a:pPr indent="0" lvl="0" marL="356870" marR="0" rtl="0" algn="l">
              <a:lnSpc>
                <a:spcPct val="100000"/>
              </a:lnSpc>
              <a:spcBef>
                <a:spcPts val="170"/>
              </a:spcBef>
              <a:spcAft>
                <a:spcPts val="0"/>
              </a:spcAft>
              <a:buNone/>
            </a:pPr>
            <a:r>
              <a:rPr lang="en-US" sz="2200">
                <a:solidFill>
                  <a:schemeClr val="dk1"/>
                </a:solidFill>
                <a:latin typeface="Arial"/>
                <a:ea typeface="Arial"/>
                <a:cs typeface="Arial"/>
                <a:sym typeface="Arial"/>
              </a:rPr>
              <a:t>delivery and routing tasks.</a:t>
            </a:r>
            <a:endParaRPr sz="2200">
              <a:solidFill>
                <a:schemeClr val="dk1"/>
              </a:solidFill>
              <a:latin typeface="Arial"/>
              <a:ea typeface="Arial"/>
              <a:cs typeface="Arial"/>
              <a:sym typeface="Arial"/>
            </a:endParaRPr>
          </a:p>
          <a:p>
            <a:pPr indent="-287655" lvl="1" marL="704850" marR="0" rtl="0" algn="l">
              <a:lnSpc>
                <a:spcPct val="100000"/>
              </a:lnSpc>
              <a:spcBef>
                <a:spcPts val="69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Internet Control Message Protocol (ICMP)- helps IP to report</a:t>
            </a:r>
            <a:endParaRPr b="0" i="0" sz="2200" u="none" cap="none" strike="noStrike">
              <a:solidFill>
                <a:schemeClr val="dk1"/>
              </a:solidFill>
              <a:latin typeface="Arial"/>
              <a:ea typeface="Arial"/>
              <a:cs typeface="Arial"/>
              <a:sym typeface="Arial"/>
            </a:endParaRPr>
          </a:p>
          <a:p>
            <a:pPr indent="0" lvl="0" marL="765810" marR="0" rtl="0" algn="l">
              <a:lnSpc>
                <a:spcPct val="100000"/>
              </a:lnSpc>
              <a:spcBef>
                <a:spcPts val="675"/>
              </a:spcBef>
              <a:spcAft>
                <a:spcPts val="0"/>
              </a:spcAft>
              <a:buNone/>
            </a:pPr>
            <a:r>
              <a:rPr lang="en-US" sz="2200">
                <a:solidFill>
                  <a:schemeClr val="dk1"/>
                </a:solidFill>
                <a:latin typeface="Arial"/>
                <a:ea typeface="Arial"/>
                <a:cs typeface="Arial"/>
                <a:sym typeface="Arial"/>
              </a:rPr>
              <a:t>some problems when routing a packet.</a:t>
            </a:r>
            <a:endParaRPr sz="2200">
              <a:solidFill>
                <a:schemeClr val="dk1"/>
              </a:solidFill>
              <a:latin typeface="Arial"/>
              <a:ea typeface="Arial"/>
              <a:cs typeface="Arial"/>
              <a:sym typeface="Arial"/>
            </a:endParaRPr>
          </a:p>
          <a:p>
            <a:pPr indent="-287655" lvl="1" marL="704850" marR="0" rtl="0" algn="l">
              <a:lnSpc>
                <a:spcPct val="100000"/>
              </a:lnSpc>
              <a:spcBef>
                <a:spcPts val="69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Internet Group Management Protocol (IGMP)-helps IP in</a:t>
            </a:r>
            <a:endParaRPr b="0" i="0" sz="2200" u="none" cap="none" strike="noStrike">
              <a:solidFill>
                <a:schemeClr val="dk1"/>
              </a:solidFill>
              <a:latin typeface="Arial"/>
              <a:ea typeface="Arial"/>
              <a:cs typeface="Arial"/>
              <a:sym typeface="Arial"/>
            </a:endParaRPr>
          </a:p>
          <a:p>
            <a:pPr indent="0" lvl="0" marL="765810" marR="0" rtl="0" algn="l">
              <a:lnSpc>
                <a:spcPct val="100000"/>
              </a:lnSpc>
              <a:spcBef>
                <a:spcPts val="700"/>
              </a:spcBef>
              <a:spcAft>
                <a:spcPts val="0"/>
              </a:spcAft>
              <a:buNone/>
            </a:pPr>
            <a:r>
              <a:rPr lang="en-US" sz="2200">
                <a:solidFill>
                  <a:schemeClr val="dk1"/>
                </a:solidFill>
                <a:latin typeface="Arial"/>
                <a:ea typeface="Arial"/>
                <a:cs typeface="Arial"/>
                <a:sym typeface="Arial"/>
              </a:rPr>
              <a:t>multitasking.</a:t>
            </a:r>
            <a:endParaRPr sz="2200">
              <a:solidFill>
                <a:schemeClr val="dk1"/>
              </a:solidFill>
              <a:latin typeface="Arial"/>
              <a:ea typeface="Arial"/>
              <a:cs typeface="Arial"/>
              <a:sym typeface="Arial"/>
            </a:endParaRPr>
          </a:p>
          <a:p>
            <a:pPr indent="-347979" lvl="1" marL="765810" marR="66040" rtl="0" algn="l">
              <a:lnSpc>
                <a:spcPct val="151818"/>
              </a:lnSpc>
              <a:spcBef>
                <a:spcPts val="20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Dynamic Host Configuration Protocol (DHCP)-helps IP to get the  network-layer address for a host.</a:t>
            </a:r>
            <a:endParaRPr b="0" i="0" sz="2200" u="none" cap="none" strike="noStrike">
              <a:solidFill>
                <a:schemeClr val="dk1"/>
              </a:solidFill>
              <a:latin typeface="Arial"/>
              <a:ea typeface="Arial"/>
              <a:cs typeface="Arial"/>
              <a:sym typeface="Arial"/>
            </a:endParaRPr>
          </a:p>
          <a:p>
            <a:pPr indent="-348615" lvl="1" marL="765810" marR="0" rtl="0" algn="l">
              <a:lnSpc>
                <a:spcPct val="100000"/>
              </a:lnSpc>
              <a:spcBef>
                <a:spcPts val="465"/>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Address Resolution Protocol (ARP)-IP to find the link-layer</a:t>
            </a:r>
            <a:endParaRPr b="0" i="0" sz="2200" u="none" cap="none" strike="noStrike">
              <a:solidFill>
                <a:schemeClr val="dk1"/>
              </a:solidFill>
              <a:latin typeface="Arial"/>
              <a:ea typeface="Arial"/>
              <a:cs typeface="Arial"/>
              <a:sym typeface="Arial"/>
            </a:endParaRPr>
          </a:p>
          <a:p>
            <a:pPr indent="60959" lvl="0" marL="704850" marR="621665" rtl="0" algn="l">
              <a:lnSpc>
                <a:spcPct val="151818"/>
              </a:lnSpc>
              <a:spcBef>
                <a:spcPts val="200"/>
              </a:spcBef>
              <a:spcAft>
                <a:spcPts val="0"/>
              </a:spcAft>
              <a:buNone/>
            </a:pPr>
            <a:r>
              <a:rPr lang="en-US" sz="2200">
                <a:solidFill>
                  <a:schemeClr val="dk1"/>
                </a:solidFill>
                <a:latin typeface="Arial"/>
                <a:ea typeface="Arial"/>
                <a:cs typeface="Arial"/>
                <a:sym typeface="Arial"/>
              </a:rPr>
              <a:t>address of a host or a router when its network-layer address is  given.</a:t>
            </a:r>
            <a:endParaRPr sz="2200">
              <a:solidFill>
                <a:schemeClr val="dk1"/>
              </a:solidFill>
              <a:latin typeface="Arial"/>
              <a:ea typeface="Arial"/>
              <a:cs typeface="Arial"/>
              <a:sym typeface="Arial"/>
            </a:endParaRPr>
          </a:p>
        </p:txBody>
      </p:sp>
      <p:sp>
        <p:nvSpPr>
          <p:cNvPr id="301" name="Google Shape;301;p2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02" name="Google Shape;302;p2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03" name="Google Shape;303;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7" name="Shape 307"/>
        <p:cNvGrpSpPr/>
        <p:nvPr/>
      </p:nvGrpSpPr>
      <p:grpSpPr>
        <a:xfrm>
          <a:off x="0" y="0"/>
          <a:ext cx="0" cy="0"/>
          <a:chOff x="0" y="0"/>
          <a:chExt cx="0" cy="0"/>
        </a:xfrm>
      </p:grpSpPr>
      <p:sp>
        <p:nvSpPr>
          <p:cNvPr id="308" name="Google Shape;308;p26"/>
          <p:cNvSpPr txBox="1"/>
          <p:nvPr/>
        </p:nvSpPr>
        <p:spPr>
          <a:xfrm>
            <a:off x="307340" y="177434"/>
            <a:ext cx="8307705" cy="5661025"/>
          </a:xfrm>
          <a:prstGeom prst="rect">
            <a:avLst/>
          </a:prstGeom>
          <a:noFill/>
          <a:ln>
            <a:noFill/>
          </a:ln>
        </p:spPr>
        <p:txBody>
          <a:bodyPr anchorCtr="0" anchor="t" bIns="0" lIns="0" spcFirstLastPara="1" rIns="0" wrap="square" tIns="79375">
            <a:spAutoFit/>
          </a:bodyPr>
          <a:lstStyle/>
          <a:p>
            <a:pPr indent="0" lvl="0" marL="12700" marR="0" rtl="0" algn="just">
              <a:lnSpc>
                <a:spcPct val="100000"/>
              </a:lnSpc>
              <a:spcBef>
                <a:spcPts val="0"/>
              </a:spcBef>
              <a:spcAft>
                <a:spcPts val="0"/>
              </a:spcAft>
              <a:buNone/>
            </a:pPr>
            <a:r>
              <a:rPr b="1" lang="en-US" sz="2200">
                <a:solidFill>
                  <a:srgbClr val="4F81BC"/>
                </a:solidFill>
                <a:latin typeface="Arial"/>
                <a:ea typeface="Arial"/>
                <a:cs typeface="Arial"/>
                <a:sym typeface="Arial"/>
              </a:rPr>
              <a:t>Transport Layer</a:t>
            </a:r>
            <a:endParaRPr sz="2200">
              <a:solidFill>
                <a:schemeClr val="dk1"/>
              </a:solidFill>
              <a:latin typeface="Arial"/>
              <a:ea typeface="Arial"/>
              <a:cs typeface="Arial"/>
              <a:sym typeface="Arial"/>
            </a:endParaRPr>
          </a:p>
          <a:p>
            <a:pPr indent="-344805" lvl="0" marL="356870" marR="635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Responsible for giving services to the application layer: to get a  message from an application program running on the source host  encapsulates it in a transport layer packet (called a </a:t>
            </a:r>
            <a:r>
              <a:rPr i="1" lang="en-US" sz="2200">
                <a:solidFill>
                  <a:schemeClr val="dk1"/>
                </a:solidFill>
                <a:latin typeface="Arial"/>
                <a:ea typeface="Arial"/>
                <a:cs typeface="Arial"/>
                <a:sym typeface="Arial"/>
              </a:rPr>
              <a:t>segment or a user  datagram </a:t>
            </a:r>
            <a:r>
              <a:rPr lang="en-US" sz="2200">
                <a:solidFill>
                  <a:schemeClr val="dk1"/>
                </a:solidFill>
                <a:latin typeface="Arial"/>
                <a:ea typeface="Arial"/>
                <a:cs typeface="Arial"/>
                <a:sym typeface="Arial"/>
              </a:rPr>
              <a:t>and deliver it to the corresponding application program on  the destination host through the logical connection</a:t>
            </a:r>
            <a:endParaRPr sz="2200">
              <a:solidFill>
                <a:schemeClr val="dk1"/>
              </a:solidFill>
              <a:latin typeface="Arial"/>
              <a:ea typeface="Arial"/>
              <a:cs typeface="Arial"/>
              <a:sym typeface="Arial"/>
            </a:endParaRPr>
          </a:p>
          <a:p>
            <a:pPr indent="-344805" lvl="0" marL="356870" marR="0" rtl="0" algn="just">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logical connection at the transport layer is also end-to-end.</a:t>
            </a:r>
            <a:endParaRPr sz="2200">
              <a:solidFill>
                <a:schemeClr val="dk1"/>
              </a:solidFill>
              <a:latin typeface="Arial"/>
              <a:ea typeface="Arial"/>
              <a:cs typeface="Arial"/>
              <a:sym typeface="Arial"/>
            </a:endParaRPr>
          </a:p>
          <a:p>
            <a:pPr indent="-344805" lvl="0" marL="356870" marR="508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There are a few transport-layer protocols in the Internet, each  designed for some specific task.</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Transmission Control Protocol (TCP)</a:t>
            </a:r>
            <a:endParaRPr sz="2200">
              <a:solidFill>
                <a:schemeClr val="dk1"/>
              </a:solidFill>
              <a:latin typeface="Arial"/>
              <a:ea typeface="Arial"/>
              <a:cs typeface="Arial"/>
              <a:sym typeface="Arial"/>
            </a:endParaRPr>
          </a:p>
          <a:p>
            <a:pPr indent="-189230" lvl="1" marL="777875" marR="829310" rtl="0" algn="l">
              <a:lnSpc>
                <a:spcPct val="1201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Arial"/>
                <a:ea typeface="Arial"/>
                <a:cs typeface="Arial"/>
                <a:sym typeface="Arial"/>
              </a:rPr>
              <a:t>connection-oriented protocol that first establishes a logical  connection between transport layers at two hosts before  transferring data.</a:t>
            </a:r>
            <a:endParaRPr b="0" i="0" sz="2200" u="none" cap="none" strike="noStrike">
              <a:solidFill>
                <a:schemeClr val="dk1"/>
              </a:solidFill>
              <a:latin typeface="Arial"/>
              <a:ea typeface="Arial"/>
              <a:cs typeface="Arial"/>
              <a:sym typeface="Arial"/>
            </a:endParaRPr>
          </a:p>
          <a:p>
            <a:pPr indent="-162559" lvl="1" marL="750570"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creates a  logical pipe between two TCPs   for transferring a  stream</a:t>
            </a:r>
            <a:endParaRPr b="0" i="0" sz="2200" u="none" cap="none" strike="noStrike">
              <a:solidFill>
                <a:schemeClr val="dk1"/>
              </a:solidFill>
              <a:latin typeface="Arial"/>
              <a:ea typeface="Arial"/>
              <a:cs typeface="Arial"/>
              <a:sym typeface="Arial"/>
            </a:endParaRPr>
          </a:p>
          <a:p>
            <a:pPr indent="0" lvl="0" marL="588645" marR="0" rtl="0" algn="l">
              <a:lnSpc>
                <a:spcPct val="100000"/>
              </a:lnSpc>
              <a:spcBef>
                <a:spcPts val="0"/>
              </a:spcBef>
              <a:spcAft>
                <a:spcPts val="0"/>
              </a:spcAft>
              <a:buNone/>
            </a:pPr>
            <a:r>
              <a:rPr lang="en-US" sz="2200">
                <a:solidFill>
                  <a:schemeClr val="dk1"/>
                </a:solidFill>
                <a:latin typeface="Arial"/>
                <a:ea typeface="Arial"/>
                <a:cs typeface="Arial"/>
                <a:sym typeface="Arial"/>
              </a:rPr>
              <a:t>of bytes.</a:t>
            </a:r>
            <a:endParaRPr sz="2200">
              <a:solidFill>
                <a:schemeClr val="dk1"/>
              </a:solidFill>
              <a:latin typeface="Arial"/>
              <a:ea typeface="Arial"/>
              <a:cs typeface="Arial"/>
              <a:sym typeface="Arial"/>
            </a:endParaRPr>
          </a:p>
        </p:txBody>
      </p:sp>
      <p:sp>
        <p:nvSpPr>
          <p:cNvPr id="309" name="Google Shape;309;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10" name="Google Shape;310;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11" name="Google Shape;311;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sp>
        <p:nvSpPr>
          <p:cNvPr id="316" name="Google Shape;316;p27"/>
          <p:cNvSpPr txBox="1"/>
          <p:nvPr/>
        </p:nvSpPr>
        <p:spPr>
          <a:xfrm>
            <a:off x="6786498" y="319786"/>
            <a:ext cx="836294" cy="3619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control</a:t>
            </a:r>
            <a:endParaRPr sz="2200">
              <a:solidFill>
                <a:schemeClr val="dk1"/>
              </a:solidFill>
              <a:latin typeface="Arial"/>
              <a:ea typeface="Arial"/>
              <a:cs typeface="Arial"/>
              <a:sym typeface="Arial"/>
            </a:endParaRPr>
          </a:p>
        </p:txBody>
      </p:sp>
      <p:sp>
        <p:nvSpPr>
          <p:cNvPr id="317" name="Google Shape;317;p27"/>
          <p:cNvSpPr txBox="1"/>
          <p:nvPr/>
        </p:nvSpPr>
        <p:spPr>
          <a:xfrm>
            <a:off x="78739" y="253949"/>
            <a:ext cx="8991600" cy="5526405"/>
          </a:xfrm>
          <a:prstGeom prst="rect">
            <a:avLst/>
          </a:prstGeom>
          <a:noFill/>
          <a:ln>
            <a:noFill/>
          </a:ln>
        </p:spPr>
        <p:txBody>
          <a:bodyPr anchorCtr="0" anchor="t" bIns="0" lIns="0" spcFirstLastPara="1" rIns="0" wrap="square" tIns="79375">
            <a:spAutoFit/>
          </a:bodyPr>
          <a:lstStyle/>
          <a:p>
            <a:pPr indent="-180340" lvl="0" marL="707390" marR="0" rtl="0" algn="l">
              <a:lnSpc>
                <a:spcPct val="10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provides flow control, error control and congestion</a:t>
            </a:r>
            <a:endParaRPr sz="2200">
              <a:solidFill>
                <a:schemeClr val="dk1"/>
              </a:solidFill>
              <a:latin typeface="Arial"/>
              <a:ea typeface="Arial"/>
              <a:cs typeface="Arial"/>
              <a:sym typeface="Arial"/>
            </a:endParaRPr>
          </a:p>
          <a:p>
            <a:pPr indent="-344805" lvl="0" marL="35687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User Datagram Protocol (UDP)</a:t>
            </a:r>
            <a:endParaRPr sz="2200">
              <a:solidFill>
                <a:schemeClr val="dk1"/>
              </a:solidFill>
              <a:latin typeface="Arial"/>
              <a:ea typeface="Arial"/>
              <a:cs typeface="Arial"/>
              <a:sym typeface="Arial"/>
            </a:endParaRPr>
          </a:p>
          <a:p>
            <a:pPr indent="-180340" lvl="1" marL="707390"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connectionless	protocol	that	transmits	user	datagrams	without	first</a:t>
            </a:r>
            <a:endParaRPr b="0" i="0" sz="2200" u="none" cap="none" strike="noStrike">
              <a:solidFill>
                <a:schemeClr val="dk1"/>
              </a:solidFill>
              <a:latin typeface="Arial"/>
              <a:ea typeface="Arial"/>
              <a:cs typeface="Arial"/>
              <a:sym typeface="Arial"/>
            </a:endParaRPr>
          </a:p>
          <a:p>
            <a:pPr indent="0" lvl="0" marL="707390" marR="0" rtl="0" algn="l">
              <a:lnSpc>
                <a:spcPct val="100000"/>
              </a:lnSpc>
              <a:spcBef>
                <a:spcPts val="0"/>
              </a:spcBef>
              <a:spcAft>
                <a:spcPts val="0"/>
              </a:spcAft>
              <a:buNone/>
            </a:pPr>
            <a:r>
              <a:rPr lang="en-US" sz="2200">
                <a:solidFill>
                  <a:schemeClr val="dk1"/>
                </a:solidFill>
                <a:latin typeface="Arial"/>
                <a:ea typeface="Arial"/>
                <a:cs typeface="Arial"/>
                <a:sym typeface="Arial"/>
              </a:rPr>
              <a:t>creating a logical connection</a:t>
            </a:r>
            <a:endParaRPr sz="2200">
              <a:solidFill>
                <a:schemeClr val="dk1"/>
              </a:solidFill>
              <a:latin typeface="Arial"/>
              <a:ea typeface="Arial"/>
              <a:cs typeface="Arial"/>
              <a:sym typeface="Arial"/>
            </a:endParaRPr>
          </a:p>
          <a:p>
            <a:pPr indent="-162559" lvl="1" marL="689610"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each user datagram is an independent entity without being related to</a:t>
            </a:r>
            <a:endParaRPr b="0" i="0" sz="2200" u="none" cap="none" strike="noStrike">
              <a:solidFill>
                <a:schemeClr val="dk1"/>
              </a:solidFill>
              <a:latin typeface="Arial"/>
              <a:ea typeface="Arial"/>
              <a:cs typeface="Arial"/>
              <a:sym typeface="Arial"/>
            </a:endParaRPr>
          </a:p>
          <a:p>
            <a:pPr indent="0" lvl="0" marL="716915" marR="0" rtl="0" algn="l">
              <a:lnSpc>
                <a:spcPct val="100000"/>
              </a:lnSpc>
              <a:spcBef>
                <a:spcPts val="530"/>
              </a:spcBef>
              <a:spcAft>
                <a:spcPts val="0"/>
              </a:spcAft>
              <a:buNone/>
            </a:pPr>
            <a:r>
              <a:rPr lang="en-US" sz="2200">
                <a:solidFill>
                  <a:schemeClr val="dk1"/>
                </a:solidFill>
                <a:latin typeface="Arial"/>
                <a:ea typeface="Arial"/>
                <a:cs typeface="Arial"/>
                <a:sym typeface="Arial"/>
              </a:rPr>
              <a:t>the previous or the next one</a:t>
            </a:r>
            <a:endParaRPr sz="2200">
              <a:solidFill>
                <a:schemeClr val="dk1"/>
              </a:solidFill>
              <a:latin typeface="Arial"/>
              <a:ea typeface="Arial"/>
              <a:cs typeface="Arial"/>
              <a:sym typeface="Arial"/>
            </a:endParaRPr>
          </a:p>
          <a:p>
            <a:pPr indent="-162559" lvl="1" marL="689610"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does not provide flow, error, or congestion control</a:t>
            </a:r>
            <a:endParaRPr b="0" i="0" sz="2200" u="none" cap="none" strike="noStrike">
              <a:solidFill>
                <a:schemeClr val="dk1"/>
              </a:solidFill>
              <a:latin typeface="Arial"/>
              <a:ea typeface="Arial"/>
              <a:cs typeface="Arial"/>
              <a:sym typeface="Arial"/>
            </a:endParaRPr>
          </a:p>
          <a:p>
            <a:pPr indent="-189230" lvl="1" marL="716915" marR="414655" rtl="0" algn="l">
              <a:lnSpc>
                <a:spcPct val="1201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simplicity, which means small overhead, is attractive to an application  program that needs to send short messages and cannot afford the  retransmission of the packets involved in TCP, when a packet is  corrupted or lost.</a:t>
            </a:r>
            <a:endParaRPr b="0" i="0" sz="2200" u="none" cap="none" strike="noStrike">
              <a:solidFill>
                <a:schemeClr val="dk1"/>
              </a:solidFill>
              <a:latin typeface="Arial"/>
              <a:ea typeface="Arial"/>
              <a:cs typeface="Arial"/>
              <a:sym typeface="Arial"/>
            </a:endParaRPr>
          </a:p>
          <a:p>
            <a:pPr indent="-344805" lvl="0" marL="356870" marR="0" rtl="0" algn="l">
              <a:lnSpc>
                <a:spcPct val="100000"/>
              </a:lnSpc>
              <a:spcBef>
                <a:spcPts val="5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Stream Control Transmission Protocol (SCTP)</a:t>
            </a:r>
            <a:endParaRPr sz="2200">
              <a:solidFill>
                <a:schemeClr val="dk1"/>
              </a:solidFill>
              <a:latin typeface="Arial"/>
              <a:ea typeface="Arial"/>
              <a:cs typeface="Arial"/>
              <a:sym typeface="Arial"/>
            </a:endParaRPr>
          </a:p>
          <a:p>
            <a:pPr indent="-162559" lvl="1" marL="689610"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designed	to	respond	to	new	applications	that	are	emerging	in	the</a:t>
            </a:r>
            <a:endParaRPr b="0" i="0" sz="2200" u="none" cap="none" strike="noStrike">
              <a:solidFill>
                <a:schemeClr val="dk1"/>
              </a:solidFill>
              <a:latin typeface="Arial"/>
              <a:ea typeface="Arial"/>
              <a:cs typeface="Arial"/>
              <a:sym typeface="Arial"/>
            </a:endParaRPr>
          </a:p>
          <a:p>
            <a:pPr indent="0" lvl="0" marL="588645" marR="0" rtl="0" algn="l">
              <a:lnSpc>
                <a:spcPct val="100000"/>
              </a:lnSpc>
              <a:spcBef>
                <a:spcPts val="0"/>
              </a:spcBef>
              <a:spcAft>
                <a:spcPts val="0"/>
              </a:spcAft>
              <a:buNone/>
            </a:pPr>
            <a:r>
              <a:rPr lang="en-US" sz="2200">
                <a:solidFill>
                  <a:schemeClr val="dk1"/>
                </a:solidFill>
                <a:latin typeface="Arial"/>
                <a:ea typeface="Arial"/>
                <a:cs typeface="Arial"/>
                <a:sym typeface="Arial"/>
              </a:rPr>
              <a:t>multimedia.</a:t>
            </a:r>
            <a:endParaRPr sz="2200">
              <a:solidFill>
                <a:schemeClr val="dk1"/>
              </a:solidFill>
              <a:latin typeface="Arial"/>
              <a:ea typeface="Arial"/>
              <a:cs typeface="Arial"/>
              <a:sym typeface="Arial"/>
            </a:endParaRPr>
          </a:p>
        </p:txBody>
      </p:sp>
      <p:sp>
        <p:nvSpPr>
          <p:cNvPr id="318" name="Google Shape;318;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19" name="Google Shape;319;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20" name="Google Shape;320;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4" name="Shape 324"/>
        <p:cNvGrpSpPr/>
        <p:nvPr/>
      </p:nvGrpSpPr>
      <p:grpSpPr>
        <a:xfrm>
          <a:off x="0" y="0"/>
          <a:ext cx="0" cy="0"/>
          <a:chOff x="0" y="0"/>
          <a:chExt cx="0" cy="0"/>
        </a:xfrm>
      </p:grpSpPr>
      <p:sp>
        <p:nvSpPr>
          <p:cNvPr id="325" name="Google Shape;325;p28"/>
          <p:cNvSpPr txBox="1"/>
          <p:nvPr>
            <p:ph type="title"/>
          </p:nvPr>
        </p:nvSpPr>
        <p:spPr>
          <a:xfrm>
            <a:off x="536244" y="206705"/>
            <a:ext cx="2202815"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4F81BC"/>
              </a:buClr>
              <a:buSzPts val="2400"/>
              <a:buFont typeface="Arial"/>
              <a:buNone/>
            </a:pPr>
            <a:r>
              <a:rPr b="1" lang="en-US" sz="2400">
                <a:solidFill>
                  <a:srgbClr val="4F81BC"/>
                </a:solidFill>
                <a:latin typeface="Arial"/>
                <a:ea typeface="Arial"/>
                <a:cs typeface="Arial"/>
                <a:sym typeface="Arial"/>
              </a:rPr>
              <a:t>Application Layer</a:t>
            </a:r>
            <a:endParaRPr sz="2400">
              <a:latin typeface="Arial"/>
              <a:ea typeface="Arial"/>
              <a:cs typeface="Arial"/>
              <a:sym typeface="Arial"/>
            </a:endParaRPr>
          </a:p>
        </p:txBody>
      </p:sp>
      <p:sp>
        <p:nvSpPr>
          <p:cNvPr id="326" name="Google Shape;326;p28"/>
          <p:cNvSpPr txBox="1"/>
          <p:nvPr/>
        </p:nvSpPr>
        <p:spPr>
          <a:xfrm>
            <a:off x="536244" y="606298"/>
            <a:ext cx="8078400" cy="5772300"/>
          </a:xfrm>
          <a:prstGeom prst="rect">
            <a:avLst/>
          </a:prstGeom>
          <a:noFill/>
          <a:ln>
            <a:noFill/>
          </a:ln>
        </p:spPr>
        <p:txBody>
          <a:bodyPr anchorCtr="0" anchor="t" bIns="0" lIns="0" spcFirstLastPara="1" rIns="0" wrap="square" tIns="13325">
            <a:spAutoFit/>
          </a:bodyPr>
          <a:lstStyle/>
          <a:p>
            <a:pPr indent="-344805" lvl="0" marL="356870" marR="0" rtl="0" algn="l">
              <a:lnSpc>
                <a:spcPct val="11409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logical connection between the two application layers is end to-end.</a:t>
            </a:r>
            <a:endParaRPr sz="2200">
              <a:solidFill>
                <a:schemeClr val="dk1"/>
              </a:solidFill>
              <a:latin typeface="Arial"/>
              <a:ea typeface="Arial"/>
              <a:cs typeface="Arial"/>
              <a:sym typeface="Arial"/>
            </a:endParaRPr>
          </a:p>
          <a:p>
            <a:pPr indent="-344805" lvl="0" marL="356870"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two application layers exchange </a:t>
            </a:r>
            <a:r>
              <a:rPr i="1" lang="en-US" sz="2200">
                <a:solidFill>
                  <a:schemeClr val="dk1"/>
                </a:solidFill>
                <a:latin typeface="Arial"/>
                <a:ea typeface="Arial"/>
                <a:cs typeface="Arial"/>
                <a:sym typeface="Arial"/>
              </a:rPr>
              <a:t>messages between each other as though </a:t>
            </a:r>
            <a:r>
              <a:rPr lang="en-US" sz="2200">
                <a:solidFill>
                  <a:schemeClr val="dk1"/>
                </a:solidFill>
                <a:latin typeface="Arial"/>
                <a:ea typeface="Arial"/>
                <a:cs typeface="Arial"/>
                <a:sym typeface="Arial"/>
              </a:rPr>
              <a:t>there were a bridge between the two layers.</a:t>
            </a:r>
            <a:endParaRPr sz="2200">
              <a:solidFill>
                <a:schemeClr val="dk1"/>
              </a:solidFill>
              <a:latin typeface="Arial"/>
              <a:ea typeface="Arial"/>
              <a:cs typeface="Arial"/>
              <a:sym typeface="Arial"/>
            </a:endParaRPr>
          </a:p>
          <a:p>
            <a:pPr indent="-344805" lvl="0" marL="356870"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Communication at the application layer is between two </a:t>
            </a:r>
            <a:r>
              <a:rPr i="1" lang="en-US" sz="2200">
                <a:solidFill>
                  <a:schemeClr val="dk1"/>
                </a:solidFill>
                <a:latin typeface="Arial"/>
                <a:ea typeface="Arial"/>
                <a:cs typeface="Arial"/>
                <a:sym typeface="Arial"/>
              </a:rPr>
              <a:t>processes (two programs </a:t>
            </a:r>
            <a:r>
              <a:rPr lang="en-US" sz="2200">
                <a:solidFill>
                  <a:schemeClr val="dk1"/>
                </a:solidFill>
                <a:latin typeface="Arial"/>
                <a:ea typeface="Arial"/>
                <a:cs typeface="Arial"/>
                <a:sym typeface="Arial"/>
              </a:rPr>
              <a:t>running at this layer).</a:t>
            </a:r>
            <a:endParaRPr sz="2200">
              <a:solidFill>
                <a:schemeClr val="dk1"/>
              </a:solidFill>
              <a:latin typeface="Arial"/>
              <a:ea typeface="Arial"/>
              <a:cs typeface="Arial"/>
              <a:sym typeface="Arial"/>
            </a:endParaRPr>
          </a:p>
          <a:p>
            <a:pPr indent="-344805" lvl="0" marL="356870"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communicate, a process sends a request to the other process and receives a response.</a:t>
            </a:r>
            <a:endParaRPr sz="2200">
              <a:solidFill>
                <a:schemeClr val="dk1"/>
              </a:solidFill>
              <a:latin typeface="Arial"/>
              <a:ea typeface="Arial"/>
              <a:cs typeface="Arial"/>
              <a:sym typeface="Arial"/>
            </a:endParaRPr>
          </a:p>
          <a:p>
            <a:pPr indent="-408940" lvl="0" marL="421005" marR="0" rtl="0" algn="l">
              <a:lnSpc>
                <a:spcPct val="114090"/>
              </a:lnSpc>
              <a:spcBef>
                <a:spcPts val="2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Process-to-process communication is the duty of the application layer.</a:t>
            </a:r>
            <a:endParaRPr sz="2200">
              <a:solidFill>
                <a:schemeClr val="dk1"/>
              </a:solidFill>
              <a:latin typeface="Arial"/>
              <a:ea typeface="Arial"/>
              <a:cs typeface="Arial"/>
              <a:sym typeface="Arial"/>
            </a:endParaRPr>
          </a:p>
          <a:p>
            <a:pPr indent="-344805" lvl="0" marL="356870" marR="5080" rtl="0" algn="just">
              <a:lnSpc>
                <a:spcPct val="90100"/>
              </a:lnSpc>
              <a:spcBef>
                <a:spcPts val="5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application layer in the Internet includes many predefined  protocols, but a user can also create a pair of processes to be run at  the two hosts.</a:t>
            </a:r>
            <a:endParaRPr sz="2200">
              <a:solidFill>
                <a:schemeClr val="dk1"/>
              </a:solidFill>
              <a:latin typeface="Arial"/>
              <a:ea typeface="Arial"/>
              <a:cs typeface="Arial"/>
              <a:sym typeface="Arial"/>
            </a:endParaRPr>
          </a:p>
          <a:p>
            <a:pPr indent="-344805" lvl="0" marL="356870" marR="9525" rtl="0" algn="just">
              <a:lnSpc>
                <a:spcPct val="108181"/>
              </a:lnSpc>
              <a:spcBef>
                <a:spcPts val="56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Hypertext Transfer Protocol (HTTP) : accessing the World Wide  Web (WWW).</a:t>
            </a:r>
            <a:endParaRPr sz="2200">
              <a:solidFill>
                <a:schemeClr val="dk1"/>
              </a:solidFill>
              <a:latin typeface="Arial"/>
              <a:ea typeface="Arial"/>
              <a:cs typeface="Arial"/>
              <a:sym typeface="Arial"/>
            </a:endParaRPr>
          </a:p>
        </p:txBody>
      </p:sp>
      <p:sp>
        <p:nvSpPr>
          <p:cNvPr id="327" name="Google Shape;327;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28" name="Google Shape;328;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29" name="Google Shape;329;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sp>
        <p:nvSpPr>
          <p:cNvPr id="334" name="Google Shape;334;p29"/>
          <p:cNvSpPr txBox="1"/>
          <p:nvPr/>
        </p:nvSpPr>
        <p:spPr>
          <a:xfrm>
            <a:off x="307340" y="329768"/>
            <a:ext cx="7634605" cy="1636395"/>
          </a:xfrm>
          <a:prstGeom prst="rect">
            <a:avLst/>
          </a:prstGeom>
          <a:noFill/>
          <a:ln>
            <a:noFill/>
          </a:ln>
        </p:spPr>
        <p:txBody>
          <a:bodyPr anchorCtr="0" anchor="t" bIns="0" lIns="0" spcFirstLastPara="1" rIns="0" wrap="square" tIns="8000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Simple Mail Transfer Protocol (SMTP): e-mail service.</a:t>
            </a:r>
            <a:endParaRPr sz="2200">
              <a:solidFill>
                <a:schemeClr val="dk1"/>
              </a:solidFill>
              <a:latin typeface="Arial"/>
              <a:ea typeface="Arial"/>
              <a:cs typeface="Arial"/>
              <a:sym typeface="Arial"/>
            </a:endParaRPr>
          </a:p>
          <a:p>
            <a:pPr indent="-405765" lvl="0" marL="41783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File Transfer Protocol (FTP): File Transfer.</a:t>
            </a:r>
            <a:endParaRPr sz="2200">
              <a:solidFill>
                <a:schemeClr val="dk1"/>
              </a:solidFill>
              <a:latin typeface="Arial"/>
              <a:ea typeface="Arial"/>
              <a:cs typeface="Arial"/>
              <a:sym typeface="Arial"/>
            </a:endParaRPr>
          </a:p>
          <a:p>
            <a:pPr indent="-405765" lvl="0" marL="417830" marR="0" rtl="0" algn="l">
              <a:lnSpc>
                <a:spcPct val="100000"/>
              </a:lnSpc>
              <a:spcBef>
                <a:spcPts val="5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Terminal Network (TELNET) and Secure Shell (SSH): Remote</a:t>
            </a:r>
            <a:endParaRPr sz="2200">
              <a:solidFill>
                <a:schemeClr val="dk1"/>
              </a:solidFill>
              <a:latin typeface="Arial"/>
              <a:ea typeface="Arial"/>
              <a:cs typeface="Arial"/>
              <a:sym typeface="Arial"/>
            </a:endParaRPr>
          </a:p>
          <a:p>
            <a:pPr indent="0" lvl="0" marL="454659" marR="0" rtl="0" algn="l">
              <a:lnSpc>
                <a:spcPct val="100000"/>
              </a:lnSpc>
              <a:spcBef>
                <a:spcPts val="530"/>
              </a:spcBef>
              <a:spcAft>
                <a:spcPts val="0"/>
              </a:spcAft>
              <a:buNone/>
            </a:pPr>
            <a:r>
              <a:rPr lang="en-US" sz="2200">
                <a:solidFill>
                  <a:schemeClr val="dk1"/>
                </a:solidFill>
                <a:latin typeface="Arial"/>
                <a:ea typeface="Arial"/>
                <a:cs typeface="Arial"/>
                <a:sym typeface="Arial"/>
              </a:rPr>
              <a:t>login</a:t>
            </a:r>
            <a:endParaRPr sz="2200">
              <a:solidFill>
                <a:schemeClr val="dk1"/>
              </a:solidFill>
              <a:latin typeface="Arial"/>
              <a:ea typeface="Arial"/>
              <a:cs typeface="Arial"/>
              <a:sym typeface="Arial"/>
            </a:endParaRPr>
          </a:p>
        </p:txBody>
      </p:sp>
      <p:sp>
        <p:nvSpPr>
          <p:cNvPr id="335" name="Google Shape;335;p29"/>
          <p:cNvSpPr txBox="1"/>
          <p:nvPr/>
        </p:nvSpPr>
        <p:spPr>
          <a:xfrm>
            <a:off x="4935728" y="2005964"/>
            <a:ext cx="3907154" cy="3619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Protocol (SNMP): to manage the</a:t>
            </a:r>
            <a:endParaRPr sz="2200">
              <a:solidFill>
                <a:schemeClr val="dk1"/>
              </a:solidFill>
              <a:latin typeface="Arial"/>
              <a:ea typeface="Arial"/>
              <a:cs typeface="Arial"/>
              <a:sym typeface="Arial"/>
            </a:endParaRPr>
          </a:p>
        </p:txBody>
      </p:sp>
      <p:sp>
        <p:nvSpPr>
          <p:cNvPr id="336" name="Google Shape;336;p29"/>
          <p:cNvSpPr txBox="1"/>
          <p:nvPr/>
        </p:nvSpPr>
        <p:spPr>
          <a:xfrm>
            <a:off x="307340" y="2005964"/>
            <a:ext cx="8536940" cy="1435735"/>
          </a:xfrm>
          <a:prstGeom prst="rect">
            <a:avLst/>
          </a:prstGeom>
          <a:noFill/>
          <a:ln>
            <a:noFill/>
          </a:ln>
        </p:spPr>
        <p:txBody>
          <a:bodyPr anchorCtr="0" anchor="t" bIns="0" lIns="0" spcFirstLastPara="1" rIns="0" wrap="square" tIns="13325">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Simple Network Management</a:t>
            </a:r>
            <a:endParaRPr sz="2200">
              <a:solidFill>
                <a:schemeClr val="dk1"/>
              </a:solidFill>
              <a:latin typeface="Arial"/>
              <a:ea typeface="Arial"/>
              <a:cs typeface="Arial"/>
              <a:sym typeface="Arial"/>
            </a:endParaRPr>
          </a:p>
          <a:p>
            <a:pPr indent="0" lvl="0" marL="356870" marR="0" rtl="0" algn="l">
              <a:lnSpc>
                <a:spcPct val="100000"/>
              </a:lnSpc>
              <a:spcBef>
                <a:spcPts val="5"/>
              </a:spcBef>
              <a:spcAft>
                <a:spcPts val="0"/>
              </a:spcAft>
              <a:buNone/>
            </a:pPr>
            <a:r>
              <a:rPr lang="en-US" sz="2200">
                <a:solidFill>
                  <a:schemeClr val="dk1"/>
                </a:solidFill>
                <a:latin typeface="Arial"/>
                <a:ea typeface="Arial"/>
                <a:cs typeface="Arial"/>
                <a:sym typeface="Arial"/>
              </a:rPr>
              <a:t>Internet at global and local levels.</a:t>
            </a:r>
            <a:endParaRPr sz="2200">
              <a:solidFill>
                <a:schemeClr val="dk1"/>
              </a:solidFill>
              <a:latin typeface="Arial"/>
              <a:ea typeface="Arial"/>
              <a:cs typeface="Arial"/>
              <a:sym typeface="Arial"/>
            </a:endParaRPr>
          </a:p>
          <a:p>
            <a:pPr indent="-408940" lvl="0" marL="421005"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Domain Name System (DNS): to find the network-layer address of</a:t>
            </a:r>
            <a:endParaRPr sz="22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200">
                <a:solidFill>
                  <a:schemeClr val="dk1"/>
                </a:solidFill>
                <a:latin typeface="Arial"/>
                <a:ea typeface="Arial"/>
                <a:cs typeface="Arial"/>
                <a:sym typeface="Arial"/>
              </a:rPr>
              <a:t>a computer.</a:t>
            </a:r>
            <a:endParaRPr sz="2200">
              <a:solidFill>
                <a:schemeClr val="dk1"/>
              </a:solidFill>
              <a:latin typeface="Arial"/>
              <a:ea typeface="Arial"/>
              <a:cs typeface="Arial"/>
              <a:sym typeface="Arial"/>
            </a:endParaRPr>
          </a:p>
        </p:txBody>
      </p:sp>
      <p:sp>
        <p:nvSpPr>
          <p:cNvPr id="337" name="Google Shape;337;p29"/>
          <p:cNvSpPr txBox="1"/>
          <p:nvPr/>
        </p:nvSpPr>
        <p:spPr>
          <a:xfrm>
            <a:off x="307340" y="3481832"/>
            <a:ext cx="8534400" cy="697865"/>
          </a:xfrm>
          <a:prstGeom prst="rect">
            <a:avLst/>
          </a:prstGeom>
          <a:noFill/>
          <a:ln>
            <a:noFill/>
          </a:ln>
        </p:spPr>
        <p:txBody>
          <a:bodyPr anchorCtr="0" anchor="t" bIns="0" lIns="0" spcFirstLastPara="1" rIns="0" wrap="square" tIns="13325">
            <a:spAutoFit/>
          </a:bodyPr>
          <a:lstStyle/>
          <a:p>
            <a:pPr indent="-344805" lvl="0" marL="356870" marR="508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Internet	Group	Management	Protocol	(IGMP):	to	collect  membership in a group.</a:t>
            </a:r>
            <a:endParaRPr sz="2200">
              <a:solidFill>
                <a:schemeClr val="dk1"/>
              </a:solidFill>
              <a:latin typeface="Arial"/>
              <a:ea typeface="Arial"/>
              <a:cs typeface="Arial"/>
              <a:sym typeface="Arial"/>
            </a:endParaRPr>
          </a:p>
        </p:txBody>
      </p:sp>
      <p:sp>
        <p:nvSpPr>
          <p:cNvPr id="338" name="Google Shape;338;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39" name="Google Shape;339;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40" name="Google Shape;340;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sp>
        <p:nvSpPr>
          <p:cNvPr id="106" name="Google Shape;106;p3"/>
          <p:cNvSpPr txBox="1"/>
          <p:nvPr>
            <p:ph type="title"/>
          </p:nvPr>
        </p:nvSpPr>
        <p:spPr>
          <a:xfrm>
            <a:off x="3152648" y="275666"/>
            <a:ext cx="2841625" cy="51244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3200"/>
              <a:buFont typeface="Arial"/>
              <a:buNone/>
            </a:pPr>
            <a:r>
              <a:rPr b="1" lang="en-US" sz="3200">
                <a:solidFill>
                  <a:srgbClr val="FF0000"/>
                </a:solidFill>
                <a:latin typeface="Arial"/>
                <a:ea typeface="Arial"/>
                <a:cs typeface="Arial"/>
                <a:sym typeface="Arial"/>
              </a:rPr>
              <a:t>Network Models</a:t>
            </a:r>
            <a:endParaRPr sz="3200">
              <a:latin typeface="Arial"/>
              <a:ea typeface="Arial"/>
              <a:cs typeface="Arial"/>
              <a:sym typeface="Arial"/>
            </a:endParaRPr>
          </a:p>
        </p:txBody>
      </p:sp>
      <p:sp>
        <p:nvSpPr>
          <p:cNvPr id="107" name="Google Shape;107;p3"/>
          <p:cNvSpPr txBox="1"/>
          <p:nvPr/>
        </p:nvSpPr>
        <p:spPr>
          <a:xfrm>
            <a:off x="536244" y="1044946"/>
            <a:ext cx="8075930" cy="3177540"/>
          </a:xfrm>
          <a:prstGeom prst="rect">
            <a:avLst/>
          </a:prstGeom>
          <a:noFill/>
          <a:ln>
            <a:noFill/>
          </a:ln>
        </p:spPr>
        <p:txBody>
          <a:bodyPr anchorCtr="0" anchor="t" bIns="0" lIns="0" spcFirstLastPara="1" rIns="0" wrap="square" tIns="118725">
            <a:spAutoFit/>
          </a:bodyPr>
          <a:lstStyle/>
          <a:p>
            <a:pPr indent="0" lvl="0" marL="12700" marR="0" rtl="0" algn="l">
              <a:lnSpc>
                <a:spcPct val="100000"/>
              </a:lnSpc>
              <a:spcBef>
                <a:spcPts val="0"/>
              </a:spcBef>
              <a:spcAft>
                <a:spcPts val="0"/>
              </a:spcAft>
              <a:buNone/>
            </a:pPr>
            <a:r>
              <a:rPr b="1" i="0" lang="en-US" sz="3200" u="none" cap="none" strike="noStrike">
                <a:solidFill>
                  <a:srgbClr val="1F487C"/>
                </a:solidFill>
                <a:latin typeface="Arial"/>
                <a:ea typeface="Arial"/>
                <a:cs typeface="Arial"/>
                <a:sym typeface="Arial"/>
              </a:rPr>
              <a:t>PROTOCOL LAYERING</a:t>
            </a:r>
            <a:endParaRPr b="0" i="0" sz="3200" u="none" cap="none" strike="noStrike">
              <a:solidFill>
                <a:schemeClr val="dk1"/>
              </a:solidFill>
              <a:latin typeface="Arial"/>
              <a:ea typeface="Arial"/>
              <a:cs typeface="Arial"/>
              <a:sym typeface="Arial"/>
            </a:endParaRPr>
          </a:p>
          <a:p>
            <a:pPr indent="-344805" lvl="0" marL="356870" marR="5080" rtl="0" algn="just">
              <a:lnSpc>
                <a:spcPct val="100000"/>
              </a:lnSpc>
              <a:spcBef>
                <a:spcPts val="595"/>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Protocol defines the rules that both the sender and receiver and all  intermediate devices need to follow to be able to communicate  effectively.</a:t>
            </a:r>
            <a:endParaRPr b="0" i="0" sz="2200" u="none" cap="none" strike="noStrike">
              <a:solidFill>
                <a:schemeClr val="dk1"/>
              </a:solidFill>
              <a:latin typeface="Arial"/>
              <a:ea typeface="Arial"/>
              <a:cs typeface="Arial"/>
              <a:sym typeface="Arial"/>
            </a:endParaRPr>
          </a:p>
          <a:p>
            <a:pPr indent="-405765" lvl="0" marL="417830" marR="0" rtl="0" algn="just">
              <a:lnSpc>
                <a:spcPct val="100000"/>
              </a:lnSpc>
              <a:spcBef>
                <a:spcPts val="53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When communication is simple- one simple protocol</a:t>
            </a:r>
            <a:endParaRPr b="0" i="0" sz="2200" u="none" cap="none" strike="noStrike">
              <a:solidFill>
                <a:schemeClr val="dk1"/>
              </a:solidFill>
              <a:latin typeface="Arial"/>
              <a:ea typeface="Arial"/>
              <a:cs typeface="Arial"/>
              <a:sym typeface="Arial"/>
            </a:endParaRPr>
          </a:p>
          <a:p>
            <a:pPr indent="-344805" lvl="0" marL="356870" marR="6350" rtl="0" algn="just">
              <a:lnSpc>
                <a:spcPct val="100000"/>
              </a:lnSpc>
              <a:spcBef>
                <a:spcPts val="53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Arial"/>
                <a:ea typeface="Arial"/>
                <a:cs typeface="Arial"/>
                <a:sym typeface="Arial"/>
              </a:rPr>
              <a:t>When the communication is complex-need to divide the task  between different layers, in which case we need a protocol at  each layer, or </a:t>
            </a:r>
            <a:r>
              <a:rPr b="1" i="0" lang="en-US" sz="2200" u="none" cap="none" strike="noStrike">
                <a:solidFill>
                  <a:srgbClr val="00AF50"/>
                </a:solidFill>
                <a:latin typeface="Arial"/>
                <a:ea typeface="Arial"/>
                <a:cs typeface="Arial"/>
                <a:sym typeface="Arial"/>
              </a:rPr>
              <a:t>protocol layering.</a:t>
            </a:r>
            <a:endParaRPr b="0" i="0" sz="2200" u="none" cap="none" strike="noStrike">
              <a:solidFill>
                <a:schemeClr val="dk1"/>
              </a:solidFill>
              <a:latin typeface="Arial"/>
              <a:ea typeface="Arial"/>
              <a:cs typeface="Arial"/>
              <a:sym typeface="Arial"/>
            </a:endParaRPr>
          </a:p>
        </p:txBody>
      </p:sp>
      <p:sp>
        <p:nvSpPr>
          <p:cNvPr id="108" name="Google Shape;108;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000"/>
              <a:t>COMPUTER NETWORK [19CS3602]</a:t>
            </a:r>
            <a:endParaRPr sz="1000"/>
          </a:p>
        </p:txBody>
      </p:sp>
      <p:sp>
        <p:nvSpPr>
          <p:cNvPr id="109" name="Google Shape;109;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000"/>
              <a:t>Department of Computer Science &amp; Engineering</a:t>
            </a:r>
            <a:endParaRPr sz="1000"/>
          </a:p>
        </p:txBody>
      </p:sp>
      <p:sp>
        <p:nvSpPr>
          <p:cNvPr id="110" name="Google Shape;110;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Page 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460044" y="319785"/>
            <a:ext cx="4202430"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4F81BC"/>
              </a:buClr>
              <a:buSzPts val="2400"/>
              <a:buFont typeface="Arial"/>
              <a:buNone/>
            </a:pPr>
            <a:r>
              <a:rPr b="1" lang="en-US" sz="2400">
                <a:solidFill>
                  <a:srgbClr val="4F81BC"/>
                </a:solidFill>
                <a:latin typeface="Arial"/>
                <a:ea typeface="Arial"/>
                <a:cs typeface="Arial"/>
                <a:sym typeface="Arial"/>
              </a:rPr>
              <a:t>Encapsulation and Decapsulation</a:t>
            </a:r>
            <a:endParaRPr sz="2400">
              <a:latin typeface="Arial"/>
              <a:ea typeface="Arial"/>
              <a:cs typeface="Arial"/>
              <a:sym typeface="Arial"/>
            </a:endParaRPr>
          </a:p>
        </p:txBody>
      </p:sp>
      <p:sp>
        <p:nvSpPr>
          <p:cNvPr id="346" name="Google Shape;346;p30"/>
          <p:cNvSpPr/>
          <p:nvPr/>
        </p:nvSpPr>
        <p:spPr>
          <a:xfrm>
            <a:off x="481697" y="1326523"/>
            <a:ext cx="8279901" cy="42328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48" name="Google Shape;348;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49" name="Google Shape;349;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307340" y="243281"/>
            <a:ext cx="418084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Encapsulation at the Source Host</a:t>
            </a:r>
            <a:endParaRPr sz="2400">
              <a:latin typeface="Arial"/>
              <a:ea typeface="Arial"/>
              <a:cs typeface="Arial"/>
              <a:sym typeface="Arial"/>
            </a:endParaRPr>
          </a:p>
        </p:txBody>
      </p:sp>
      <p:sp>
        <p:nvSpPr>
          <p:cNvPr id="355" name="Google Shape;355;p31"/>
          <p:cNvSpPr txBox="1"/>
          <p:nvPr/>
        </p:nvSpPr>
        <p:spPr>
          <a:xfrm>
            <a:off x="307340" y="975182"/>
            <a:ext cx="8155305" cy="4051935"/>
          </a:xfrm>
          <a:prstGeom prst="rect">
            <a:avLst/>
          </a:prstGeom>
          <a:noFill/>
          <a:ln>
            <a:noFill/>
          </a:ln>
        </p:spPr>
        <p:txBody>
          <a:bodyPr anchorCtr="0" anchor="t" bIns="0" lIns="0" spcFirstLastPara="1" rIns="0" wrap="square" tIns="13950">
            <a:spAutoFit/>
          </a:bodyPr>
          <a:lstStyle/>
          <a:p>
            <a:pPr indent="-457833" lvl="0" marL="469900" marR="5080" rtl="0" algn="just">
              <a:lnSpc>
                <a:spcPct val="100000"/>
              </a:lnSpc>
              <a:spcBef>
                <a:spcPts val="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At the application layer, the data to be exchanged is referred to as a </a:t>
            </a:r>
            <a:r>
              <a:rPr lang="en-US" sz="2200">
                <a:solidFill>
                  <a:srgbClr val="00AF50"/>
                </a:solidFill>
                <a:latin typeface="Arial"/>
                <a:ea typeface="Arial"/>
                <a:cs typeface="Arial"/>
                <a:sym typeface="Arial"/>
              </a:rPr>
              <a:t> </a:t>
            </a:r>
            <a:r>
              <a:rPr i="1" lang="en-US" sz="2200">
                <a:solidFill>
                  <a:srgbClr val="00AF50"/>
                </a:solidFill>
                <a:latin typeface="Arial"/>
                <a:ea typeface="Arial"/>
                <a:cs typeface="Arial"/>
                <a:sym typeface="Arial"/>
              </a:rPr>
              <a:t>message</a:t>
            </a:r>
            <a:r>
              <a:rPr lang="en-US" sz="2200">
                <a:solidFill>
                  <a:schemeClr val="dk1"/>
                </a:solidFill>
                <a:latin typeface="Arial"/>
                <a:ea typeface="Arial"/>
                <a:cs typeface="Arial"/>
                <a:sym typeface="Arial"/>
              </a:rPr>
              <a:t>. It does not contain header or trailer and message is  passed to transport layer.</a:t>
            </a:r>
            <a:endParaRPr sz="2200">
              <a:solidFill>
                <a:schemeClr val="dk1"/>
              </a:solidFill>
              <a:latin typeface="Arial"/>
              <a:ea typeface="Arial"/>
              <a:cs typeface="Arial"/>
              <a:sym typeface="Arial"/>
            </a:endParaRPr>
          </a:p>
          <a:p>
            <a:pPr indent="-457833" lvl="0" marL="469900" marR="5080" rtl="0" algn="just">
              <a:lnSpc>
                <a:spcPct val="100000"/>
              </a:lnSpc>
              <a:spcBef>
                <a:spcPts val="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The transport layer takes the message as the payload, the load that  the transport layer should take care of. It adds the transport layer  header to the payload, which contains the identifiers of the source  and destination application programs plus some more information  that is needed for the end-to end delivery of the message, such as  information needed for flow, error control, or congestion control.  The result is the transport-layer packet, which is called the  </a:t>
            </a:r>
            <a:r>
              <a:rPr i="1" lang="en-US" sz="2200">
                <a:solidFill>
                  <a:schemeClr val="dk1"/>
                </a:solidFill>
                <a:latin typeface="Arial"/>
                <a:ea typeface="Arial"/>
                <a:cs typeface="Arial"/>
                <a:sym typeface="Arial"/>
              </a:rPr>
              <a:t>segment</a:t>
            </a:r>
            <a:r>
              <a:rPr lang="en-US" sz="2200">
                <a:solidFill>
                  <a:schemeClr val="dk1"/>
                </a:solidFill>
                <a:latin typeface="Arial"/>
                <a:ea typeface="Arial"/>
                <a:cs typeface="Arial"/>
                <a:sym typeface="Arial"/>
              </a:rPr>
              <a:t>(in TCP) and the </a:t>
            </a:r>
            <a:r>
              <a:rPr i="1" lang="en-US" sz="2200">
                <a:solidFill>
                  <a:schemeClr val="dk1"/>
                </a:solidFill>
                <a:latin typeface="Arial"/>
                <a:ea typeface="Arial"/>
                <a:cs typeface="Arial"/>
                <a:sym typeface="Arial"/>
              </a:rPr>
              <a:t>user datagram (in UDP). </a:t>
            </a:r>
            <a:r>
              <a:rPr lang="en-US" sz="2200">
                <a:solidFill>
                  <a:schemeClr val="dk1"/>
                </a:solidFill>
                <a:latin typeface="Arial"/>
                <a:ea typeface="Arial"/>
                <a:cs typeface="Arial"/>
                <a:sym typeface="Arial"/>
              </a:rPr>
              <a:t>The transport  layer then passes the packet to the network layer.</a:t>
            </a:r>
            <a:endParaRPr sz="2200">
              <a:solidFill>
                <a:schemeClr val="dk1"/>
              </a:solidFill>
              <a:latin typeface="Arial"/>
              <a:ea typeface="Arial"/>
              <a:cs typeface="Arial"/>
              <a:sym typeface="Arial"/>
            </a:endParaRPr>
          </a:p>
        </p:txBody>
      </p:sp>
      <p:sp>
        <p:nvSpPr>
          <p:cNvPr id="356" name="Google Shape;356;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57" name="Google Shape;357;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58" name="Google Shape;358;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 name="Shape 362"/>
        <p:cNvGrpSpPr/>
        <p:nvPr/>
      </p:nvGrpSpPr>
      <p:grpSpPr>
        <a:xfrm>
          <a:off x="0" y="0"/>
          <a:ext cx="0" cy="0"/>
          <a:chOff x="0" y="0"/>
          <a:chExt cx="0" cy="0"/>
        </a:xfrm>
      </p:grpSpPr>
      <p:sp>
        <p:nvSpPr>
          <p:cNvPr id="363" name="Google Shape;363;p32"/>
          <p:cNvSpPr txBox="1"/>
          <p:nvPr/>
        </p:nvSpPr>
        <p:spPr>
          <a:xfrm>
            <a:off x="536244" y="319785"/>
            <a:ext cx="8079105" cy="4149090"/>
          </a:xfrm>
          <a:prstGeom prst="rect">
            <a:avLst/>
          </a:prstGeom>
          <a:noFill/>
          <a:ln>
            <a:noFill/>
          </a:ln>
        </p:spPr>
        <p:txBody>
          <a:bodyPr anchorCtr="0" anchor="t" bIns="0" lIns="0" spcFirstLastPara="1" rIns="0" wrap="square" tIns="12700">
            <a:spAutoFit/>
          </a:bodyPr>
          <a:lstStyle/>
          <a:p>
            <a:pPr indent="-344805" lvl="0" marL="356870" marR="5080" rtl="0" algn="just">
              <a:lnSpc>
                <a:spcPct val="100000"/>
              </a:lnSpc>
              <a:spcBef>
                <a:spcPts val="0"/>
              </a:spcBef>
              <a:spcAft>
                <a:spcPts val="0"/>
              </a:spcAft>
              <a:buClr>
                <a:schemeClr val="dk1"/>
              </a:buClr>
              <a:buSzPts val="1964"/>
              <a:buFont typeface="Arial"/>
              <a:buAutoNum type="arabicPeriod" startAt="3"/>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The network layer takes the transport-layer packet as data or  payload and adds its own header to the payload. The header  contains the addresses of the source and destination hosts and  some more information used for error checking of the header,  fragmentation information, and so on. The result is the network-  layer packet, called a </a:t>
            </a:r>
            <a:r>
              <a:rPr i="1" lang="en-US" sz="2200">
                <a:solidFill>
                  <a:schemeClr val="dk1"/>
                </a:solidFill>
                <a:latin typeface="Arial"/>
                <a:ea typeface="Arial"/>
                <a:cs typeface="Arial"/>
                <a:sym typeface="Arial"/>
              </a:rPr>
              <a:t>datagram. The network layer then passes the  packet to the data-link layer.</a:t>
            </a:r>
            <a:endParaRPr sz="2200">
              <a:solidFill>
                <a:schemeClr val="dk1"/>
              </a:solidFill>
              <a:latin typeface="Arial"/>
              <a:ea typeface="Arial"/>
              <a:cs typeface="Arial"/>
              <a:sym typeface="Arial"/>
            </a:endParaRPr>
          </a:p>
          <a:p>
            <a:pPr indent="-344805" lvl="0" marL="356870" marR="5715" rtl="0" algn="just">
              <a:lnSpc>
                <a:spcPct val="100000"/>
              </a:lnSpc>
              <a:spcBef>
                <a:spcPts val="545"/>
              </a:spcBef>
              <a:spcAft>
                <a:spcPts val="0"/>
              </a:spcAft>
              <a:buClr>
                <a:schemeClr val="dk1"/>
              </a:buClr>
              <a:buSzPts val="1800"/>
              <a:buFont typeface="Arial"/>
              <a:buAutoNum type="arabicPeriod" startAt="3"/>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The data-link layer takes the network-layer packet as data or  payload and adds its own header, which contains the link-layer  addresses of the host or the next hop (the router). The result is the  link-layer packet, which is called a </a:t>
            </a:r>
            <a:r>
              <a:rPr i="1" lang="en-US" sz="2200">
                <a:solidFill>
                  <a:schemeClr val="dk1"/>
                </a:solidFill>
                <a:latin typeface="Arial"/>
                <a:ea typeface="Arial"/>
                <a:cs typeface="Arial"/>
                <a:sym typeface="Arial"/>
              </a:rPr>
              <a:t>frame. The frame is </a:t>
            </a:r>
            <a:r>
              <a:rPr lang="en-US" sz="2200">
                <a:solidFill>
                  <a:schemeClr val="dk1"/>
                </a:solidFill>
                <a:latin typeface="Arial"/>
                <a:ea typeface="Arial"/>
                <a:cs typeface="Arial"/>
                <a:sym typeface="Arial"/>
              </a:rPr>
              <a:t>passed to the  physical layer for transmission.</a:t>
            </a:r>
            <a:endParaRPr sz="2200">
              <a:solidFill>
                <a:schemeClr val="dk1"/>
              </a:solidFill>
              <a:latin typeface="Arial"/>
              <a:ea typeface="Arial"/>
              <a:cs typeface="Arial"/>
              <a:sym typeface="Arial"/>
            </a:endParaRPr>
          </a:p>
        </p:txBody>
      </p:sp>
      <p:sp>
        <p:nvSpPr>
          <p:cNvPr id="364" name="Google Shape;364;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65" name="Google Shape;365;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66" name="Google Shape;366;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536244" y="100025"/>
            <a:ext cx="5945505"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Decapsulation and Encapsulation at the Router</a:t>
            </a:r>
            <a:endParaRPr sz="2400">
              <a:latin typeface="Arial"/>
              <a:ea typeface="Arial"/>
              <a:cs typeface="Arial"/>
              <a:sym typeface="Arial"/>
            </a:endParaRPr>
          </a:p>
        </p:txBody>
      </p:sp>
      <p:sp>
        <p:nvSpPr>
          <p:cNvPr id="372" name="Google Shape;372;p33"/>
          <p:cNvSpPr txBox="1"/>
          <p:nvPr/>
        </p:nvSpPr>
        <p:spPr>
          <a:xfrm>
            <a:off x="536244" y="801446"/>
            <a:ext cx="8078470" cy="4924425"/>
          </a:xfrm>
          <a:prstGeom prst="rect">
            <a:avLst/>
          </a:prstGeom>
          <a:noFill/>
          <a:ln>
            <a:noFill/>
          </a:ln>
        </p:spPr>
        <p:txBody>
          <a:bodyPr anchorCtr="0" anchor="t" bIns="0" lIns="0" spcFirstLastPara="1" rIns="0" wrap="square" tIns="13950">
            <a:spAutoFit/>
          </a:bodyPr>
          <a:lstStyle/>
          <a:p>
            <a:pPr indent="-344805" lvl="0" marL="356870" marR="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router, we have both decapsulation and encapsulation</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because the router is connected to two or more links.</a:t>
            </a:r>
            <a:endParaRPr sz="2200">
              <a:solidFill>
                <a:schemeClr val="dk1"/>
              </a:solidFill>
              <a:latin typeface="Arial"/>
              <a:ea typeface="Arial"/>
              <a:cs typeface="Arial"/>
              <a:sym typeface="Arial"/>
            </a:endParaRPr>
          </a:p>
          <a:p>
            <a:pPr indent="-327025" lvl="0" marL="327025" marR="5715" rtl="0" algn="just">
              <a:lnSpc>
                <a:spcPct val="100000"/>
              </a:lnSpc>
              <a:spcBef>
                <a:spcPts val="53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After the set of bits are delivered to the data-link layer, this layer  decapsulates the datagram from the frame and passes it to the  network layer.</a:t>
            </a:r>
            <a:endParaRPr sz="2200">
              <a:solidFill>
                <a:schemeClr val="dk1"/>
              </a:solidFill>
              <a:latin typeface="Arial"/>
              <a:ea typeface="Arial"/>
              <a:cs typeface="Arial"/>
              <a:sym typeface="Arial"/>
            </a:endParaRPr>
          </a:p>
          <a:p>
            <a:pPr indent="-405765" lvl="0" marL="417830" marR="5715" rtl="0" algn="just">
              <a:lnSpc>
                <a:spcPct val="100000"/>
              </a:lnSpc>
              <a:spcBef>
                <a:spcPts val="53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The network layer only inspects the source and destination  addresses in the datagram header and consults its forwarding table  to find the next hop to which the datagram is to be delivered. The  contents of the datagram should not be changed by the network  layer in the router unless there is a need to fragment the datagram  if it is too big to be passed through the next link. The datagram is  then passed to the data-link layer of the next link.</a:t>
            </a:r>
            <a:endParaRPr sz="2200">
              <a:solidFill>
                <a:schemeClr val="dk1"/>
              </a:solidFill>
              <a:latin typeface="Arial"/>
              <a:ea typeface="Arial"/>
              <a:cs typeface="Arial"/>
              <a:sym typeface="Arial"/>
            </a:endParaRPr>
          </a:p>
          <a:p>
            <a:pPr indent="-304800" lvl="0" marL="317500" marR="0" rtl="0" algn="just">
              <a:lnSpc>
                <a:spcPct val="100000"/>
              </a:lnSpc>
              <a:spcBef>
                <a:spcPts val="535"/>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The data-link layer of the next link encapsulates the datagram in a</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frame and passes it to the physical layer for transmission.</a:t>
            </a:r>
            <a:endParaRPr sz="2200">
              <a:solidFill>
                <a:schemeClr val="dk1"/>
              </a:solidFill>
              <a:latin typeface="Arial"/>
              <a:ea typeface="Arial"/>
              <a:cs typeface="Arial"/>
              <a:sym typeface="Arial"/>
            </a:endParaRPr>
          </a:p>
        </p:txBody>
      </p:sp>
      <p:sp>
        <p:nvSpPr>
          <p:cNvPr id="373" name="Google Shape;373;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74" name="Google Shape;374;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75" name="Google Shape;375;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383540" y="395985"/>
            <a:ext cx="482409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Decapsulation at the Destination Host</a:t>
            </a:r>
            <a:endParaRPr sz="2400">
              <a:latin typeface="Arial"/>
              <a:ea typeface="Arial"/>
              <a:cs typeface="Arial"/>
              <a:sym typeface="Arial"/>
            </a:endParaRPr>
          </a:p>
        </p:txBody>
      </p:sp>
      <p:sp>
        <p:nvSpPr>
          <p:cNvPr id="381" name="Google Shape;381;p34"/>
          <p:cNvSpPr txBox="1"/>
          <p:nvPr/>
        </p:nvSpPr>
        <p:spPr>
          <a:xfrm>
            <a:off x="383540" y="828878"/>
            <a:ext cx="8460105" cy="4936490"/>
          </a:xfrm>
          <a:prstGeom prst="rect">
            <a:avLst/>
          </a:prstGeom>
          <a:noFill/>
          <a:ln>
            <a:noFill/>
          </a:ln>
        </p:spPr>
        <p:txBody>
          <a:bodyPr anchorCtr="0" anchor="t" bIns="0" lIns="0" spcFirstLastPara="1" rIns="0" wrap="square" tIns="13950">
            <a:spAutoFit/>
          </a:bodyPr>
          <a:lstStyle/>
          <a:p>
            <a:pPr indent="-344805" lvl="0" marL="356870" marR="508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destination host, each layer only decapsulates the packet  received, removes the payload, and delivers the payload to the next-  higher layer protocol until the message reaches the application layer.</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decapsulation in the host involves error checking.</a:t>
            </a:r>
            <a:endParaRPr sz="2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0"/>
              <a:buFont typeface="Noto Sans Symbols"/>
              <a:buNone/>
            </a:pPr>
            <a:r>
              <a:t/>
            </a:r>
            <a:endParaRPr sz="2500">
              <a:solidFill>
                <a:schemeClr val="dk1"/>
              </a:solidFill>
              <a:latin typeface="Arial"/>
              <a:ea typeface="Arial"/>
              <a:cs typeface="Arial"/>
              <a:sym typeface="Arial"/>
            </a:endParaRPr>
          </a:p>
          <a:p>
            <a:pPr indent="0" lvl="0" marL="12700" marR="0" rtl="0" algn="l">
              <a:lnSpc>
                <a:spcPct val="100000"/>
              </a:lnSpc>
              <a:spcBef>
                <a:spcPts val="1455"/>
              </a:spcBef>
              <a:spcAft>
                <a:spcPts val="0"/>
              </a:spcAft>
              <a:buNone/>
            </a:pPr>
            <a:r>
              <a:rPr b="1" lang="en-US" sz="2600">
                <a:solidFill>
                  <a:srgbClr val="1F487C"/>
                </a:solidFill>
                <a:latin typeface="Arial"/>
                <a:ea typeface="Arial"/>
                <a:cs typeface="Arial"/>
                <a:sym typeface="Arial"/>
              </a:rPr>
              <a:t>Addressing</a:t>
            </a:r>
            <a:endParaRPr sz="2600">
              <a:solidFill>
                <a:schemeClr val="dk1"/>
              </a:solidFill>
              <a:latin typeface="Arial"/>
              <a:ea typeface="Arial"/>
              <a:cs typeface="Arial"/>
              <a:sym typeface="Arial"/>
            </a:endParaRPr>
          </a:p>
          <a:p>
            <a:pPr indent="-344805" lvl="0" marL="356870" marR="0" rtl="0" algn="l">
              <a:lnSpc>
                <a:spcPct val="100000"/>
              </a:lnSpc>
              <a:spcBef>
                <a:spcPts val="57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we have logical communication between pairs of layers in this model.</a:t>
            </a:r>
            <a:endParaRPr sz="2200">
              <a:solidFill>
                <a:schemeClr val="dk1"/>
              </a:solidFill>
              <a:latin typeface="Arial"/>
              <a:ea typeface="Arial"/>
              <a:cs typeface="Arial"/>
              <a:sym typeface="Arial"/>
            </a:endParaRPr>
          </a:p>
          <a:p>
            <a:pPr indent="-344805" lvl="0" marL="356870" marR="0" rtl="0" algn="l">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Any communication that involves two parties needs two addresses:</a:t>
            </a:r>
            <a:endParaRPr sz="22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200">
                <a:solidFill>
                  <a:schemeClr val="dk1"/>
                </a:solidFill>
                <a:latin typeface="Arial"/>
                <a:ea typeface="Arial"/>
                <a:cs typeface="Arial"/>
                <a:sym typeface="Arial"/>
              </a:rPr>
              <a:t>source address and destination address.</a:t>
            </a:r>
            <a:endParaRPr sz="2200">
              <a:solidFill>
                <a:schemeClr val="dk1"/>
              </a:solidFill>
              <a:latin typeface="Arial"/>
              <a:ea typeface="Arial"/>
              <a:cs typeface="Arial"/>
              <a:sym typeface="Arial"/>
            </a:endParaRPr>
          </a:p>
          <a:p>
            <a:pPr indent="-344805" lvl="0" marL="356870" marR="508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Although it looks as if we need five pairs of addresses, one pair per  layer, we normally have only four because the physical layer does  not need addresses; the unit of data exchange at the physical layer is a  bit, which definitely cannot have an address.</a:t>
            </a:r>
            <a:endParaRPr sz="2200">
              <a:solidFill>
                <a:schemeClr val="dk1"/>
              </a:solidFill>
              <a:latin typeface="Arial"/>
              <a:ea typeface="Arial"/>
              <a:cs typeface="Arial"/>
              <a:sym typeface="Arial"/>
            </a:endParaRPr>
          </a:p>
        </p:txBody>
      </p:sp>
      <p:sp>
        <p:nvSpPr>
          <p:cNvPr id="382" name="Google Shape;38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83" name="Google Shape;38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84" name="Google Shape;38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sp>
        <p:nvSpPr>
          <p:cNvPr id="389" name="Google Shape;389;p35"/>
          <p:cNvSpPr/>
          <p:nvPr/>
        </p:nvSpPr>
        <p:spPr>
          <a:xfrm>
            <a:off x="525384" y="494070"/>
            <a:ext cx="7518531" cy="33073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35"/>
          <p:cNvSpPr txBox="1"/>
          <p:nvPr/>
        </p:nvSpPr>
        <p:spPr>
          <a:xfrm>
            <a:off x="460044" y="4155694"/>
            <a:ext cx="8239125" cy="1710055"/>
          </a:xfrm>
          <a:prstGeom prst="rect">
            <a:avLst/>
          </a:prstGeom>
          <a:noFill/>
          <a:ln>
            <a:noFill/>
          </a:ln>
        </p:spPr>
        <p:txBody>
          <a:bodyPr anchorCtr="0" anchor="t" bIns="0" lIns="0" spcFirstLastPara="1" rIns="0" wrap="square" tIns="6975">
            <a:spAutoFit/>
          </a:bodyPr>
          <a:lstStyle/>
          <a:p>
            <a:pPr indent="-314325" lvl="0" marL="326390" marR="453390" rtl="0" algn="l">
              <a:lnSpc>
                <a:spcPct val="101899"/>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There is a relationship between the layer, the address used in that  layer, and the packet name at that layer.</a:t>
            </a:r>
            <a:endParaRPr sz="2200">
              <a:solidFill>
                <a:schemeClr val="dk1"/>
              </a:solidFill>
              <a:latin typeface="Arial"/>
              <a:ea typeface="Arial"/>
              <a:cs typeface="Arial"/>
              <a:sym typeface="Arial"/>
            </a:endParaRPr>
          </a:p>
          <a:p>
            <a:pPr indent="-189230" lvl="0" marL="201295" marR="508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application layer, we normally use names to define the site that  provides services, such as someorg.com,or the e-mail address, such as  </a:t>
            </a:r>
            <a:r>
              <a:rPr lang="en-US" sz="2200" u="sng">
                <a:solidFill>
                  <a:schemeClr val="dk1"/>
                </a:solidFill>
                <a:latin typeface="Arial"/>
                <a:ea typeface="Arial"/>
                <a:cs typeface="Arial"/>
                <a:sym typeface="Arial"/>
                <a:hlinkClick r:id="rId4">
                  <a:extLst>
                    <a:ext uri="{A12FA001-AC4F-418D-AE19-62706E023703}">
                      <ahyp:hlinkClr val="tx"/>
                    </a:ext>
                  </a:extLst>
                </a:hlinkClick>
              </a:rPr>
              <a:t>somebody@coldmail.com.</a:t>
            </a:r>
            <a:endParaRPr sz="2200">
              <a:solidFill>
                <a:schemeClr val="dk1"/>
              </a:solidFill>
              <a:latin typeface="Arial"/>
              <a:ea typeface="Arial"/>
              <a:cs typeface="Arial"/>
              <a:sym typeface="Arial"/>
            </a:endParaRPr>
          </a:p>
        </p:txBody>
      </p:sp>
      <p:sp>
        <p:nvSpPr>
          <p:cNvPr id="391" name="Google Shape;391;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392" name="Google Shape;392;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393" name="Google Shape;393;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 name="Shape 397"/>
        <p:cNvGrpSpPr/>
        <p:nvPr/>
      </p:nvGrpSpPr>
      <p:grpSpPr>
        <a:xfrm>
          <a:off x="0" y="0"/>
          <a:ext cx="0" cy="0"/>
          <a:chOff x="0" y="0"/>
          <a:chExt cx="0" cy="0"/>
        </a:xfrm>
      </p:grpSpPr>
      <p:sp>
        <p:nvSpPr>
          <p:cNvPr id="398" name="Google Shape;398;p36"/>
          <p:cNvSpPr txBox="1"/>
          <p:nvPr/>
        </p:nvSpPr>
        <p:spPr>
          <a:xfrm>
            <a:off x="307340" y="319786"/>
            <a:ext cx="8535670" cy="3984625"/>
          </a:xfrm>
          <a:prstGeom prst="rect">
            <a:avLst/>
          </a:prstGeom>
          <a:noFill/>
          <a:ln>
            <a:noFill/>
          </a:ln>
        </p:spPr>
        <p:txBody>
          <a:bodyPr anchorCtr="0" anchor="t" bIns="0" lIns="0" spcFirstLastPara="1" rIns="0" wrap="square" tIns="13325">
            <a:spAutoFit/>
          </a:bodyPr>
          <a:lstStyle/>
          <a:p>
            <a:pPr indent="-344805" lvl="0" marL="356870" marR="5715"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transport layer, addresses are called port numbers, and these  define the application-layer programs at the source and destination.</a:t>
            </a:r>
            <a:endParaRPr sz="2200">
              <a:solidFill>
                <a:schemeClr val="dk1"/>
              </a:solidFill>
              <a:latin typeface="Arial"/>
              <a:ea typeface="Arial"/>
              <a:cs typeface="Arial"/>
              <a:sym typeface="Arial"/>
            </a:endParaRPr>
          </a:p>
          <a:p>
            <a:pPr indent="-408940" lvl="0" marL="421005"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Port numbers are local addresses that distinguish between several</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programs running at the same time.</a:t>
            </a:r>
            <a:endParaRPr sz="2200">
              <a:solidFill>
                <a:schemeClr val="dk1"/>
              </a:solidFill>
              <a:latin typeface="Arial"/>
              <a:ea typeface="Arial"/>
              <a:cs typeface="Arial"/>
              <a:sym typeface="Arial"/>
            </a:endParaRPr>
          </a:p>
          <a:p>
            <a:pPr indent="-408940" lvl="0" marL="421005"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network-layer, the addresses are global, with the whole Internet</a:t>
            </a:r>
            <a:endParaRPr sz="2200">
              <a:solidFill>
                <a:schemeClr val="dk1"/>
              </a:solidFill>
              <a:latin typeface="Arial"/>
              <a:ea typeface="Arial"/>
              <a:cs typeface="Arial"/>
              <a:sym typeface="Arial"/>
            </a:endParaRPr>
          </a:p>
          <a:p>
            <a:pPr indent="0" lvl="0" marL="356870" marR="0" rtl="0" algn="just">
              <a:lnSpc>
                <a:spcPct val="100000"/>
              </a:lnSpc>
              <a:spcBef>
                <a:spcPts val="5"/>
              </a:spcBef>
              <a:spcAft>
                <a:spcPts val="0"/>
              </a:spcAft>
              <a:buNone/>
            </a:pPr>
            <a:r>
              <a:rPr lang="en-US" sz="2200">
                <a:solidFill>
                  <a:schemeClr val="dk1"/>
                </a:solidFill>
                <a:latin typeface="Arial"/>
                <a:ea typeface="Arial"/>
                <a:cs typeface="Arial"/>
                <a:sym typeface="Arial"/>
              </a:rPr>
              <a:t>as the scope.</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 network-layer address uniquely defines the connection of a device to</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the Internet.</a:t>
            </a:r>
            <a:endParaRPr sz="2200">
              <a:solidFill>
                <a:schemeClr val="dk1"/>
              </a:solidFill>
              <a:latin typeface="Arial"/>
              <a:ea typeface="Arial"/>
              <a:cs typeface="Arial"/>
              <a:sym typeface="Arial"/>
            </a:endParaRPr>
          </a:p>
          <a:p>
            <a:pPr indent="-344805" lvl="0" marL="356870" marR="635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link-layer addresses, sometimes called MAC addresses, are locally  defined addresses, each of which defines a specific host or router in a  network (LAN or WAN).</a:t>
            </a:r>
            <a:endParaRPr sz="2200">
              <a:solidFill>
                <a:schemeClr val="dk1"/>
              </a:solidFill>
              <a:latin typeface="Arial"/>
              <a:ea typeface="Arial"/>
              <a:cs typeface="Arial"/>
              <a:sym typeface="Arial"/>
            </a:endParaRPr>
          </a:p>
        </p:txBody>
      </p:sp>
      <p:sp>
        <p:nvSpPr>
          <p:cNvPr id="399" name="Google Shape;399;p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00" name="Google Shape;400;p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01" name="Google Shape;401;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 name="Shape 405"/>
        <p:cNvGrpSpPr/>
        <p:nvPr/>
      </p:nvGrpSpPr>
      <p:grpSpPr>
        <a:xfrm>
          <a:off x="0" y="0"/>
          <a:ext cx="0" cy="0"/>
          <a:chOff x="0" y="0"/>
          <a:chExt cx="0" cy="0"/>
        </a:xfrm>
      </p:grpSpPr>
      <p:sp>
        <p:nvSpPr>
          <p:cNvPr id="406" name="Google Shape;406;p37"/>
          <p:cNvSpPr txBox="1"/>
          <p:nvPr>
            <p:ph type="title"/>
          </p:nvPr>
        </p:nvSpPr>
        <p:spPr>
          <a:xfrm>
            <a:off x="307340" y="243281"/>
            <a:ext cx="4158615"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F487C"/>
              </a:buClr>
              <a:buSzPts val="2400"/>
              <a:buFont typeface="Arial"/>
              <a:buNone/>
            </a:pPr>
            <a:r>
              <a:rPr b="1" lang="en-US" sz="2400">
                <a:solidFill>
                  <a:srgbClr val="1F487C"/>
                </a:solidFill>
                <a:latin typeface="Arial"/>
                <a:ea typeface="Arial"/>
                <a:cs typeface="Arial"/>
                <a:sym typeface="Arial"/>
              </a:rPr>
              <a:t>Multiplexing and Demultiplexing</a:t>
            </a:r>
            <a:endParaRPr sz="2400">
              <a:latin typeface="Arial"/>
              <a:ea typeface="Arial"/>
              <a:cs typeface="Arial"/>
              <a:sym typeface="Arial"/>
            </a:endParaRPr>
          </a:p>
        </p:txBody>
      </p:sp>
      <p:sp>
        <p:nvSpPr>
          <p:cNvPr id="407" name="Google Shape;407;p37"/>
          <p:cNvSpPr txBox="1"/>
          <p:nvPr/>
        </p:nvSpPr>
        <p:spPr>
          <a:xfrm>
            <a:off x="307340" y="676401"/>
            <a:ext cx="8307705" cy="2844800"/>
          </a:xfrm>
          <a:prstGeom prst="rect">
            <a:avLst/>
          </a:prstGeom>
          <a:noFill/>
          <a:ln>
            <a:noFill/>
          </a:ln>
        </p:spPr>
        <p:txBody>
          <a:bodyPr anchorCtr="0" anchor="t" bIns="0" lIns="0" spcFirstLastPara="1" rIns="0" wrap="square" tIns="13325">
            <a:spAutoFit/>
          </a:bodyPr>
          <a:lstStyle/>
          <a:p>
            <a:pPr indent="-344805" lvl="0" marL="356870" marR="508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Since the TCP/IP protocol suite uses several protocols at some layers,  we can say that we have multiplexing at the source and  demultiplexing at the destination.</a:t>
            </a:r>
            <a:endParaRPr sz="2200">
              <a:solidFill>
                <a:schemeClr val="dk1"/>
              </a:solidFill>
              <a:latin typeface="Arial"/>
              <a:ea typeface="Arial"/>
              <a:cs typeface="Arial"/>
              <a:sym typeface="Arial"/>
            </a:endParaRPr>
          </a:p>
          <a:p>
            <a:pPr indent="-344805" lvl="0" marL="356870" marR="8255" rtl="0" algn="just">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Multiplexing in this case means that a protocol at a layer can  encapsulate a packet from several next-higher layer protocols (one at  a time)</a:t>
            </a:r>
            <a:endParaRPr sz="2200">
              <a:solidFill>
                <a:schemeClr val="dk1"/>
              </a:solidFill>
              <a:latin typeface="Arial"/>
              <a:ea typeface="Arial"/>
              <a:cs typeface="Arial"/>
              <a:sym typeface="Arial"/>
            </a:endParaRPr>
          </a:p>
          <a:p>
            <a:pPr indent="-344805" lvl="0" marL="356870" marR="5715"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Demultiplexing means that a protocol can decapsulate and deliver a  packet to several next-higher layer protocols (one at a time).</a:t>
            </a:r>
            <a:endParaRPr sz="2200">
              <a:solidFill>
                <a:schemeClr val="dk1"/>
              </a:solidFill>
              <a:latin typeface="Arial"/>
              <a:ea typeface="Arial"/>
              <a:cs typeface="Arial"/>
              <a:sym typeface="Arial"/>
            </a:endParaRPr>
          </a:p>
        </p:txBody>
      </p:sp>
      <p:sp>
        <p:nvSpPr>
          <p:cNvPr id="408" name="Google Shape;408;p37"/>
          <p:cNvSpPr/>
          <p:nvPr/>
        </p:nvSpPr>
        <p:spPr>
          <a:xfrm>
            <a:off x="989962" y="3649662"/>
            <a:ext cx="7263000" cy="3126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10" name="Google Shape;410;p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11" name="Google Shape;411;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5" name="Shape 415"/>
        <p:cNvGrpSpPr/>
        <p:nvPr/>
      </p:nvGrpSpPr>
      <p:grpSpPr>
        <a:xfrm>
          <a:off x="0" y="0"/>
          <a:ext cx="0" cy="0"/>
          <a:chOff x="0" y="0"/>
          <a:chExt cx="0" cy="0"/>
        </a:xfrm>
      </p:grpSpPr>
      <p:sp>
        <p:nvSpPr>
          <p:cNvPr id="416" name="Google Shape;416;p38"/>
          <p:cNvSpPr txBox="1"/>
          <p:nvPr/>
        </p:nvSpPr>
        <p:spPr>
          <a:xfrm>
            <a:off x="78739" y="319786"/>
            <a:ext cx="8765540" cy="3984625"/>
          </a:xfrm>
          <a:prstGeom prst="rect">
            <a:avLst/>
          </a:prstGeom>
          <a:noFill/>
          <a:ln>
            <a:noFill/>
          </a:ln>
        </p:spPr>
        <p:txBody>
          <a:bodyPr anchorCtr="0" anchor="t" bIns="0" lIns="0" spcFirstLastPara="1" rIns="0" wrap="square" tIns="13325">
            <a:spAutoFit/>
          </a:bodyPr>
          <a:lstStyle/>
          <a:p>
            <a:pPr indent="-344805" lvl="0" marL="356870" marR="508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be able to multiplex and demultiplex, a protocol needs to have a field  in its header to identify to which protocol the encapsulated packets  belong.</a:t>
            </a:r>
            <a:endParaRPr sz="2200">
              <a:solidFill>
                <a:schemeClr val="dk1"/>
              </a:solidFill>
              <a:latin typeface="Arial"/>
              <a:ea typeface="Arial"/>
              <a:cs typeface="Arial"/>
              <a:sym typeface="Arial"/>
            </a:endParaRPr>
          </a:p>
          <a:p>
            <a:pPr indent="-344805" lvl="0" marL="356870" marR="8255"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transport layer, either UDP or TCP can accept a message from  several application-layer protocols.</a:t>
            </a:r>
            <a:endParaRPr sz="2200">
              <a:solidFill>
                <a:schemeClr val="dk1"/>
              </a:solidFill>
              <a:latin typeface="Arial"/>
              <a:ea typeface="Arial"/>
              <a:cs typeface="Arial"/>
              <a:sym typeface="Arial"/>
            </a:endParaRPr>
          </a:p>
          <a:p>
            <a:pPr indent="-344805" lvl="0" marL="356870" marR="635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network layer, IP can accept a segment from TCP or a user  datagram from UDP.</a:t>
            </a:r>
            <a:endParaRPr sz="2200">
              <a:solidFill>
                <a:schemeClr val="dk1"/>
              </a:solidFill>
              <a:latin typeface="Arial"/>
              <a:ea typeface="Arial"/>
              <a:cs typeface="Arial"/>
              <a:sym typeface="Arial"/>
            </a:endParaRPr>
          </a:p>
          <a:p>
            <a:pPr indent="-344805" lvl="0" marL="356870" marR="5080" rtl="0" algn="just">
              <a:lnSpc>
                <a:spcPct val="100000"/>
              </a:lnSpc>
              <a:spcBef>
                <a:spcPts val="535"/>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IP can also accept a packet from other protocols such as ICMP, IGMP, and  so on.</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At the data-link layer, a frame may carry the payload coming from IP or</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other protocols such as ARP</a:t>
            </a:r>
            <a:endParaRPr sz="2200">
              <a:solidFill>
                <a:schemeClr val="dk1"/>
              </a:solidFill>
              <a:latin typeface="Arial"/>
              <a:ea typeface="Arial"/>
              <a:cs typeface="Arial"/>
              <a:sym typeface="Arial"/>
            </a:endParaRPr>
          </a:p>
        </p:txBody>
      </p:sp>
      <p:sp>
        <p:nvSpPr>
          <p:cNvPr id="417" name="Google Shape;417;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18" name="Google Shape;418;p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19" name="Google Shape;419;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154939" y="16205"/>
            <a:ext cx="2361565" cy="454025"/>
          </a:xfrm>
          <a:prstGeom prst="rect">
            <a:avLst/>
          </a:prstGeom>
          <a:noFill/>
          <a:ln>
            <a:noFill/>
          </a:ln>
        </p:spPr>
        <p:txBody>
          <a:bodyPr anchorCtr="0" anchor="ctr" bIns="0" lIns="0" spcFirstLastPara="1" rIns="0" wrap="square" tIns="13950">
            <a:spAutoFit/>
          </a:bodyPr>
          <a:lstStyle/>
          <a:p>
            <a:pPr indent="0" lvl="0" marL="12700" rtl="0" algn="l">
              <a:lnSpc>
                <a:spcPct val="100000"/>
              </a:lnSpc>
              <a:spcBef>
                <a:spcPts val="0"/>
              </a:spcBef>
              <a:spcAft>
                <a:spcPts val="0"/>
              </a:spcAft>
              <a:buClr>
                <a:srgbClr val="FF0000"/>
              </a:buClr>
              <a:buSzPts val="3300"/>
              <a:buFont typeface="Arial"/>
              <a:buNone/>
            </a:pPr>
            <a:r>
              <a:rPr b="1" lang="en-US">
                <a:solidFill>
                  <a:srgbClr val="FF0000"/>
                </a:solidFill>
                <a:latin typeface="Arial"/>
                <a:ea typeface="Arial"/>
                <a:cs typeface="Arial"/>
                <a:sym typeface="Arial"/>
              </a:rPr>
              <a:t>THE OSI MODEL</a:t>
            </a:r>
            <a:endParaRPr/>
          </a:p>
        </p:txBody>
      </p:sp>
      <p:sp>
        <p:nvSpPr>
          <p:cNvPr id="425" name="Google Shape;425;p39"/>
          <p:cNvSpPr txBox="1"/>
          <p:nvPr/>
        </p:nvSpPr>
        <p:spPr>
          <a:xfrm>
            <a:off x="154939" y="472186"/>
            <a:ext cx="8536940" cy="5422900"/>
          </a:xfrm>
          <a:prstGeom prst="rect">
            <a:avLst/>
          </a:prstGeom>
          <a:noFill/>
          <a:ln>
            <a:noFill/>
          </a:ln>
        </p:spPr>
        <p:txBody>
          <a:bodyPr anchorCtr="0" anchor="t" bIns="0" lIns="0" spcFirstLastPara="1" rIns="0" wrap="square" tIns="13325">
            <a:spAutoFit/>
          </a:bodyPr>
          <a:lstStyle/>
          <a:p>
            <a:pPr indent="-344805" lvl="0" marL="356870" marR="5715"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International Organization for Standardization (ISO) is a  multinational body dedicated to worldwide agreement on international  standards.</a:t>
            </a:r>
            <a:endParaRPr sz="2200">
              <a:solidFill>
                <a:schemeClr val="dk1"/>
              </a:solidFill>
              <a:latin typeface="Arial"/>
              <a:ea typeface="Arial"/>
              <a:cs typeface="Arial"/>
              <a:sym typeface="Arial"/>
            </a:endParaRPr>
          </a:p>
          <a:p>
            <a:pPr indent="-344805" lvl="0" marL="356870" marR="5080" rtl="0" algn="just">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An ISO standard that covers all aspects of network communications is  the Open Systems Interconnection (OSI) model. It was first introduced  in the late 1970s.</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ISO is the organization; OSI is the model.</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An open system is a set of protocols that allows any two different</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systems to communicate regardless of their underlying architecture.</a:t>
            </a:r>
            <a:endParaRPr sz="2200">
              <a:solidFill>
                <a:schemeClr val="dk1"/>
              </a:solidFill>
              <a:latin typeface="Arial"/>
              <a:ea typeface="Arial"/>
              <a:cs typeface="Arial"/>
              <a:sym typeface="Arial"/>
            </a:endParaRPr>
          </a:p>
          <a:p>
            <a:pPr indent="-344805" lvl="0" marL="356870" marR="508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purpose of the OSI model  is to show how to facilitate  communication between different systems without requiring  changes to the logic of the underlying hardware and software.</a:t>
            </a:r>
            <a:endParaRPr sz="2200">
              <a:solidFill>
                <a:schemeClr val="dk1"/>
              </a:solidFill>
              <a:latin typeface="Arial"/>
              <a:ea typeface="Arial"/>
              <a:cs typeface="Arial"/>
              <a:sym typeface="Arial"/>
            </a:endParaRPr>
          </a:p>
          <a:p>
            <a:pPr indent="-344805" lvl="0" marL="356870" marR="508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OSI model is not a protocol; it is a model for understanding and  designing a network  architecture that is flexible, robust, and  interoperable</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26" name="Google Shape;426;p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27" name="Google Shape;427;p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28" name="Google Shape;428;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 name="Shape 114"/>
        <p:cNvGrpSpPr/>
        <p:nvPr/>
      </p:nvGrpSpPr>
      <p:grpSpPr>
        <a:xfrm>
          <a:off x="0" y="0"/>
          <a:ext cx="0" cy="0"/>
          <a:chOff x="0" y="0"/>
          <a:chExt cx="0" cy="0"/>
        </a:xfrm>
      </p:grpSpPr>
      <p:sp>
        <p:nvSpPr>
          <p:cNvPr id="115" name="Google Shape;115;p4"/>
          <p:cNvSpPr txBox="1"/>
          <p:nvPr>
            <p:ph type="title"/>
          </p:nvPr>
        </p:nvSpPr>
        <p:spPr>
          <a:xfrm>
            <a:off x="231140" y="96977"/>
            <a:ext cx="1694814" cy="51244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00AF50"/>
              </a:buClr>
              <a:buSzPts val="3200"/>
              <a:buFont typeface="Times New Roman"/>
              <a:buNone/>
            </a:pPr>
            <a:r>
              <a:rPr b="1" lang="en-US" sz="3200">
                <a:solidFill>
                  <a:srgbClr val="00AF50"/>
                </a:solidFill>
                <a:latin typeface="Times New Roman"/>
                <a:ea typeface="Times New Roman"/>
                <a:cs typeface="Times New Roman"/>
                <a:sym typeface="Times New Roman"/>
              </a:rPr>
              <a:t>Scenarios</a:t>
            </a:r>
            <a:endParaRPr sz="3200">
              <a:latin typeface="Times New Roman"/>
              <a:ea typeface="Times New Roman"/>
              <a:cs typeface="Times New Roman"/>
              <a:sym typeface="Times New Roman"/>
            </a:endParaRPr>
          </a:p>
        </p:txBody>
      </p:sp>
      <p:sp>
        <p:nvSpPr>
          <p:cNvPr id="116" name="Google Shape;116;p4"/>
          <p:cNvSpPr txBox="1"/>
          <p:nvPr/>
        </p:nvSpPr>
        <p:spPr>
          <a:xfrm>
            <a:off x="231140" y="645922"/>
            <a:ext cx="8688070" cy="3112770"/>
          </a:xfrm>
          <a:prstGeom prst="rect">
            <a:avLst/>
          </a:prstGeom>
          <a:noFill/>
          <a:ln>
            <a:noFill/>
          </a:ln>
        </p:spPr>
        <p:txBody>
          <a:bodyPr anchorCtr="0" anchor="t" bIns="0" lIns="0" spcFirstLastPara="1" rIns="0" wrap="square" tIns="13325">
            <a:spAutoFit/>
          </a:bodyPr>
          <a:lstStyle/>
          <a:p>
            <a:pPr indent="-457833" lvl="0" marL="469900" marR="0" rtl="0" algn="l">
              <a:lnSpc>
                <a:spcPct val="10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Let us develop two simple scenarios to better understand the need for</a:t>
            </a:r>
            <a:endParaRPr b="0" i="0" sz="2200" u="none" cap="none" strike="noStrike">
              <a:solidFill>
                <a:schemeClr val="dk1"/>
              </a:solidFill>
              <a:latin typeface="Arial"/>
              <a:ea typeface="Arial"/>
              <a:cs typeface="Arial"/>
              <a:sym typeface="Arial"/>
            </a:endParaRPr>
          </a:p>
          <a:p>
            <a:pPr indent="0" lvl="0" marL="469900" marR="0" rtl="0" algn="l">
              <a:lnSpc>
                <a:spcPct val="100000"/>
              </a:lnSpc>
              <a:spcBef>
                <a:spcPts val="5"/>
              </a:spcBef>
              <a:spcAft>
                <a:spcPts val="0"/>
              </a:spcAft>
              <a:buNone/>
            </a:pPr>
            <a:r>
              <a:rPr b="0" i="0" lang="en-US" sz="2200" u="none" cap="none" strike="noStrike">
                <a:solidFill>
                  <a:schemeClr val="dk1"/>
                </a:solidFill>
                <a:latin typeface="Arial"/>
                <a:ea typeface="Arial"/>
                <a:cs typeface="Arial"/>
                <a:sym typeface="Arial"/>
              </a:rPr>
              <a:t>protocol layering.</a:t>
            </a:r>
            <a:endParaRPr b="0" i="0" sz="2200" u="none" cap="none" strike="noStrike">
              <a:solidFill>
                <a:schemeClr val="dk1"/>
              </a:solidFill>
              <a:latin typeface="Arial"/>
              <a:ea typeface="Arial"/>
              <a:cs typeface="Arial"/>
              <a:sym typeface="Arial"/>
            </a:endParaRPr>
          </a:p>
          <a:p>
            <a:pPr indent="0" lvl="0" marL="12700" marR="0" rtl="0" algn="l">
              <a:lnSpc>
                <a:spcPct val="100000"/>
              </a:lnSpc>
              <a:spcBef>
                <a:spcPts val="525"/>
              </a:spcBef>
              <a:spcAft>
                <a:spcPts val="0"/>
              </a:spcAft>
              <a:buNone/>
            </a:pPr>
            <a:r>
              <a:rPr b="1" i="0" lang="en-US" sz="2200" u="none" cap="none" strike="noStrike">
                <a:solidFill>
                  <a:srgbClr val="00AF50"/>
                </a:solidFill>
                <a:latin typeface="Arial"/>
                <a:ea typeface="Arial"/>
                <a:cs typeface="Arial"/>
                <a:sym typeface="Arial"/>
              </a:rPr>
              <a:t>First scenario</a:t>
            </a:r>
            <a:endParaRPr b="0" i="0" sz="2200" u="none" cap="none" strike="noStrike">
              <a:solidFill>
                <a:schemeClr val="dk1"/>
              </a:solidFill>
              <a:latin typeface="Arial"/>
              <a:ea typeface="Arial"/>
              <a:cs typeface="Arial"/>
              <a:sym typeface="Arial"/>
            </a:endParaRPr>
          </a:p>
          <a:p>
            <a:pPr indent="-457833" lvl="0" marL="469900" marR="0" rtl="0" algn="l">
              <a:lnSpc>
                <a:spcPct val="100000"/>
              </a:lnSpc>
              <a:spcBef>
                <a:spcPts val="53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communication is so simple that it can occur in only one layer.</a:t>
            </a:r>
            <a:endParaRPr b="0" i="0" sz="2200" u="none" cap="none" strike="noStrike">
              <a:solidFill>
                <a:schemeClr val="dk1"/>
              </a:solidFill>
              <a:latin typeface="Arial"/>
              <a:ea typeface="Arial"/>
              <a:cs typeface="Arial"/>
              <a:sym typeface="Arial"/>
            </a:endParaRPr>
          </a:p>
          <a:p>
            <a:pPr indent="-314325" lvl="1" marL="732155" marR="1198880" rtl="0" algn="l">
              <a:lnSpc>
                <a:spcPct val="120000"/>
              </a:lnSpc>
              <a:spcBef>
                <a:spcPts val="5"/>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Assume Maria and Ann are neighbors with a lot of common  ideas.</a:t>
            </a:r>
            <a:endParaRPr b="0" i="0" sz="2200" u="none" cap="none" strike="noStrike">
              <a:solidFill>
                <a:schemeClr val="dk1"/>
              </a:solidFill>
              <a:latin typeface="Arial"/>
              <a:ea typeface="Arial"/>
              <a:cs typeface="Arial"/>
              <a:sym typeface="Arial"/>
            </a:endParaRPr>
          </a:p>
          <a:p>
            <a:pPr indent="-254000" lvl="1" marL="671195" marR="0" rtl="0" algn="l">
              <a:lnSpc>
                <a:spcPct val="100000"/>
              </a:lnSpc>
              <a:spcBef>
                <a:spcPts val="53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Communication between Maria and Ann takes place in</a:t>
            </a:r>
            <a:endParaRPr b="0" i="0" sz="2200" u="none" cap="none" strike="noStrike">
              <a:solidFill>
                <a:schemeClr val="dk1"/>
              </a:solidFill>
              <a:latin typeface="Arial"/>
              <a:ea typeface="Arial"/>
              <a:cs typeface="Arial"/>
              <a:sym typeface="Arial"/>
            </a:endParaRPr>
          </a:p>
          <a:p>
            <a:pPr indent="0" lvl="0" marL="668020" marR="0" rtl="0" algn="l">
              <a:lnSpc>
                <a:spcPct val="100000"/>
              </a:lnSpc>
              <a:spcBef>
                <a:spcPts val="530"/>
              </a:spcBef>
              <a:spcAft>
                <a:spcPts val="0"/>
              </a:spcAft>
              <a:buNone/>
            </a:pPr>
            <a:r>
              <a:rPr b="0" i="0" lang="en-US" sz="2200" u="none" cap="none" strike="noStrike">
                <a:solidFill>
                  <a:schemeClr val="dk1"/>
                </a:solidFill>
                <a:latin typeface="Arial"/>
                <a:ea typeface="Arial"/>
                <a:cs typeface="Arial"/>
                <a:sym typeface="Arial"/>
              </a:rPr>
              <a:t>one layer, face to face, in the same language, as shown in Fig2.1.</a:t>
            </a:r>
            <a:endParaRPr b="0" i="0" sz="2200" u="none" cap="none" strike="noStrike">
              <a:solidFill>
                <a:schemeClr val="dk1"/>
              </a:solidFill>
              <a:latin typeface="Arial"/>
              <a:ea typeface="Arial"/>
              <a:cs typeface="Arial"/>
              <a:sym typeface="Arial"/>
            </a:endParaRPr>
          </a:p>
        </p:txBody>
      </p:sp>
      <p:sp>
        <p:nvSpPr>
          <p:cNvPr id="117" name="Google Shape;117;p4"/>
          <p:cNvSpPr/>
          <p:nvPr/>
        </p:nvSpPr>
        <p:spPr>
          <a:xfrm>
            <a:off x="263775" y="4490350"/>
            <a:ext cx="8625600" cy="22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9" name="Google Shape;119;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0" name="Google Shape;120;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2" name="Shape 432"/>
        <p:cNvGrpSpPr/>
        <p:nvPr/>
      </p:nvGrpSpPr>
      <p:grpSpPr>
        <a:xfrm>
          <a:off x="0" y="0"/>
          <a:ext cx="0" cy="0"/>
          <a:chOff x="0" y="0"/>
          <a:chExt cx="0" cy="0"/>
        </a:xfrm>
      </p:grpSpPr>
      <p:sp>
        <p:nvSpPr>
          <p:cNvPr id="433" name="Google Shape;433;p40"/>
          <p:cNvSpPr txBox="1"/>
          <p:nvPr/>
        </p:nvSpPr>
        <p:spPr>
          <a:xfrm>
            <a:off x="307340" y="243281"/>
            <a:ext cx="8535670" cy="2509520"/>
          </a:xfrm>
          <a:prstGeom prst="rect">
            <a:avLst/>
          </a:prstGeom>
          <a:noFill/>
          <a:ln>
            <a:noFill/>
          </a:ln>
        </p:spPr>
        <p:txBody>
          <a:bodyPr anchorCtr="0" anchor="t" bIns="0" lIns="0" spcFirstLastPara="1" rIns="0" wrap="square" tIns="13950">
            <a:spAutoFit/>
          </a:bodyPr>
          <a:lstStyle/>
          <a:p>
            <a:pPr indent="-344805" lvl="0" marL="356870" marR="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OSI model was intended to be the basis for the creation of the</a:t>
            </a:r>
            <a:endParaRPr sz="2200">
              <a:solidFill>
                <a:schemeClr val="dk1"/>
              </a:solidFill>
              <a:latin typeface="Arial"/>
              <a:ea typeface="Arial"/>
              <a:cs typeface="Arial"/>
              <a:sym typeface="Arial"/>
            </a:endParaRPr>
          </a:p>
          <a:p>
            <a:pPr indent="0" lvl="0" marL="356870" marR="0" rtl="0" algn="just">
              <a:lnSpc>
                <a:spcPct val="100000"/>
              </a:lnSpc>
              <a:spcBef>
                <a:spcPts val="0"/>
              </a:spcBef>
              <a:spcAft>
                <a:spcPts val="0"/>
              </a:spcAft>
              <a:buNone/>
            </a:pPr>
            <a:r>
              <a:rPr lang="en-US" sz="2200">
                <a:solidFill>
                  <a:schemeClr val="dk1"/>
                </a:solidFill>
                <a:latin typeface="Arial"/>
                <a:ea typeface="Arial"/>
                <a:cs typeface="Arial"/>
                <a:sym typeface="Arial"/>
              </a:rPr>
              <a:t>protocols in the OSI stack.</a:t>
            </a:r>
            <a:endParaRPr sz="2200">
              <a:solidFill>
                <a:schemeClr val="dk1"/>
              </a:solidFill>
              <a:latin typeface="Arial"/>
              <a:ea typeface="Arial"/>
              <a:cs typeface="Arial"/>
              <a:sym typeface="Arial"/>
            </a:endParaRPr>
          </a:p>
          <a:p>
            <a:pPr indent="-344805" lvl="0" marL="356870" marR="5715"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OSI model is a layered framework for the design of network  systems that allows communication between all types of computer  systems.</a:t>
            </a:r>
            <a:endParaRPr sz="2200">
              <a:solidFill>
                <a:schemeClr val="dk1"/>
              </a:solidFill>
              <a:latin typeface="Arial"/>
              <a:ea typeface="Arial"/>
              <a:cs typeface="Arial"/>
              <a:sym typeface="Arial"/>
            </a:endParaRPr>
          </a:p>
          <a:p>
            <a:pPr indent="-344805" lvl="0" marL="356870" marR="0" rtl="0" algn="just">
              <a:lnSpc>
                <a:spcPct val="100000"/>
              </a:lnSpc>
              <a:spcBef>
                <a:spcPts val="53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It consists of seven separate but related layers, each of which defines a</a:t>
            </a:r>
            <a:endParaRPr sz="2200">
              <a:solidFill>
                <a:schemeClr val="dk1"/>
              </a:solidFill>
              <a:latin typeface="Arial"/>
              <a:ea typeface="Arial"/>
              <a:cs typeface="Arial"/>
              <a:sym typeface="Arial"/>
            </a:endParaRPr>
          </a:p>
          <a:p>
            <a:pPr indent="0" lvl="0" marL="356870" marR="0" rtl="0" algn="just">
              <a:lnSpc>
                <a:spcPct val="100000"/>
              </a:lnSpc>
              <a:spcBef>
                <a:spcPts val="5"/>
              </a:spcBef>
              <a:spcAft>
                <a:spcPts val="0"/>
              </a:spcAft>
              <a:buNone/>
            </a:pPr>
            <a:r>
              <a:rPr lang="en-US" sz="2200">
                <a:solidFill>
                  <a:schemeClr val="dk1"/>
                </a:solidFill>
                <a:latin typeface="Arial"/>
                <a:ea typeface="Arial"/>
                <a:cs typeface="Arial"/>
                <a:sym typeface="Arial"/>
              </a:rPr>
              <a:t>part of the process of moving information across a network</a:t>
            </a:r>
            <a:endParaRPr sz="2200">
              <a:solidFill>
                <a:schemeClr val="dk1"/>
              </a:solidFill>
              <a:latin typeface="Arial"/>
              <a:ea typeface="Arial"/>
              <a:cs typeface="Arial"/>
              <a:sym typeface="Arial"/>
            </a:endParaRPr>
          </a:p>
        </p:txBody>
      </p:sp>
      <p:sp>
        <p:nvSpPr>
          <p:cNvPr id="434" name="Google Shape;434;p40"/>
          <p:cNvSpPr/>
          <p:nvPr/>
        </p:nvSpPr>
        <p:spPr>
          <a:xfrm>
            <a:off x="687518" y="3442697"/>
            <a:ext cx="6832573" cy="33005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4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36" name="Google Shape;436;p4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37" name="Google Shape;437;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sp>
        <p:nvSpPr>
          <p:cNvPr id="442" name="Google Shape;442;p41"/>
          <p:cNvSpPr txBox="1"/>
          <p:nvPr>
            <p:ph type="title"/>
          </p:nvPr>
        </p:nvSpPr>
        <p:spPr>
          <a:xfrm>
            <a:off x="612444" y="313689"/>
            <a:ext cx="2595245" cy="453390"/>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1F487C"/>
              </a:buClr>
              <a:buSzPts val="3300"/>
              <a:buFont typeface="Arial"/>
              <a:buNone/>
            </a:pPr>
            <a:r>
              <a:rPr b="1" lang="en-US">
                <a:solidFill>
                  <a:srgbClr val="1F487C"/>
                </a:solidFill>
                <a:latin typeface="Arial"/>
                <a:ea typeface="Arial"/>
                <a:cs typeface="Arial"/>
                <a:sym typeface="Arial"/>
              </a:rPr>
              <a:t>OSI versus TCP/IP</a:t>
            </a:r>
            <a:endParaRPr/>
          </a:p>
        </p:txBody>
      </p:sp>
      <p:sp>
        <p:nvSpPr>
          <p:cNvPr id="443" name="Google Shape;443;p41"/>
          <p:cNvSpPr/>
          <p:nvPr/>
        </p:nvSpPr>
        <p:spPr>
          <a:xfrm>
            <a:off x="850112" y="964172"/>
            <a:ext cx="6081526" cy="38135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41"/>
          <p:cNvSpPr txBox="1"/>
          <p:nvPr/>
        </p:nvSpPr>
        <p:spPr>
          <a:xfrm>
            <a:off x="536244" y="4893691"/>
            <a:ext cx="7648575" cy="1368425"/>
          </a:xfrm>
          <a:prstGeom prst="rect">
            <a:avLst/>
          </a:prstGeom>
          <a:noFill/>
          <a:ln>
            <a:noFill/>
          </a:ln>
        </p:spPr>
        <p:txBody>
          <a:bodyPr anchorCtr="0" anchor="t" bIns="0" lIns="0" spcFirstLastPara="1" rIns="0" wrap="square" tIns="13325">
            <a:spAutoFit/>
          </a:bodyPr>
          <a:lstStyle/>
          <a:p>
            <a:pPr indent="-296545" lvl="0" marL="296545" marR="508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Two layers, session and presentation are missing from the TCP/IP  protocol suite.</a:t>
            </a:r>
            <a:endParaRPr sz="2200">
              <a:solidFill>
                <a:schemeClr val="dk1"/>
              </a:solidFill>
              <a:latin typeface="Arial"/>
              <a:ea typeface="Arial"/>
              <a:cs typeface="Arial"/>
              <a:sym typeface="Arial"/>
            </a:endParaRPr>
          </a:p>
          <a:p>
            <a:pPr indent="-236220" lvl="0" marL="236220" marR="169545" rtl="0" algn="l">
              <a:lnSpc>
                <a:spcPct val="100000"/>
              </a:lnSpc>
              <a:spcBef>
                <a:spcPts val="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application layer in the suite is usually considered to be the  combination of three layers in the OSI model</a:t>
            </a:r>
            <a:endParaRPr sz="2200">
              <a:solidFill>
                <a:schemeClr val="dk1"/>
              </a:solidFill>
              <a:latin typeface="Arial"/>
              <a:ea typeface="Arial"/>
              <a:cs typeface="Arial"/>
              <a:sym typeface="Arial"/>
            </a:endParaRPr>
          </a:p>
        </p:txBody>
      </p:sp>
      <p:sp>
        <p:nvSpPr>
          <p:cNvPr id="445" name="Google Shape;445;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46" name="Google Shape;446;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47" name="Google Shape;447;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 name="Shape 451"/>
        <p:cNvGrpSpPr/>
        <p:nvPr/>
      </p:nvGrpSpPr>
      <p:grpSpPr>
        <a:xfrm>
          <a:off x="0" y="0"/>
          <a:ext cx="0" cy="0"/>
          <a:chOff x="0" y="0"/>
          <a:chExt cx="0" cy="0"/>
        </a:xfrm>
      </p:grpSpPr>
      <p:sp>
        <p:nvSpPr>
          <p:cNvPr id="452" name="Google Shape;452;p42"/>
          <p:cNvSpPr txBox="1"/>
          <p:nvPr/>
        </p:nvSpPr>
        <p:spPr>
          <a:xfrm>
            <a:off x="536244" y="395986"/>
            <a:ext cx="8079105" cy="5198745"/>
          </a:xfrm>
          <a:prstGeom prst="rect">
            <a:avLst/>
          </a:prstGeom>
          <a:noFill/>
          <a:ln>
            <a:noFill/>
          </a:ln>
        </p:spPr>
        <p:txBody>
          <a:bodyPr anchorCtr="0" anchor="t" bIns="0" lIns="0" spcFirstLastPara="1" rIns="0" wrap="square" tIns="13325">
            <a:spAutoFit/>
          </a:bodyPr>
          <a:lstStyle/>
          <a:p>
            <a:pPr indent="-344805" lvl="0" marL="356870" marR="635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TCP/IP has more than one transport-layer protocol. Some of the  functionalities of the session layer are available in some of the  transport-layer protocols.</a:t>
            </a:r>
            <a:endParaRPr sz="2200">
              <a:solidFill>
                <a:schemeClr val="dk1"/>
              </a:solidFill>
              <a:latin typeface="Arial"/>
              <a:ea typeface="Arial"/>
              <a:cs typeface="Arial"/>
              <a:sym typeface="Arial"/>
            </a:endParaRPr>
          </a:p>
          <a:p>
            <a:pPr indent="-344805" lvl="0" marL="356870" marR="7620" rtl="0" algn="just">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application layer is not only one piece of software. Many  applications can be developed at this layer.</a:t>
            </a:r>
            <a:endParaRPr sz="2200">
              <a:solidFill>
                <a:schemeClr val="dk1"/>
              </a:solidFill>
              <a:latin typeface="Arial"/>
              <a:ea typeface="Arial"/>
              <a:cs typeface="Arial"/>
              <a:sym typeface="Arial"/>
            </a:endParaRPr>
          </a:p>
          <a:p>
            <a:pPr indent="-344805" lvl="0" marL="356870" marR="5080" rtl="0" algn="just">
              <a:lnSpc>
                <a:spcPct val="100000"/>
              </a:lnSpc>
              <a:spcBef>
                <a:spcPts val="53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If some of the functionalities mentioned in the session and  presentation layers are needed for a particular application, they can  be included in the development of that piece of software.</a:t>
            </a:r>
            <a:endParaRPr sz="2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Noto Sans Symbols"/>
              <a:buNone/>
            </a:pPr>
            <a:r>
              <a:t/>
            </a:r>
            <a:endParaRPr sz="2200">
              <a:solidFill>
                <a:schemeClr val="dk1"/>
              </a:solidFill>
              <a:latin typeface="Arial"/>
              <a:ea typeface="Arial"/>
              <a:cs typeface="Arial"/>
              <a:sym typeface="Arial"/>
            </a:endParaRPr>
          </a:p>
          <a:p>
            <a:pPr indent="0" lvl="0" marL="12700" marR="0" rtl="0" algn="l">
              <a:lnSpc>
                <a:spcPct val="100000"/>
              </a:lnSpc>
              <a:spcBef>
                <a:spcPts val="1500"/>
              </a:spcBef>
              <a:spcAft>
                <a:spcPts val="0"/>
              </a:spcAft>
              <a:buNone/>
            </a:pPr>
            <a:r>
              <a:rPr b="1" lang="en-US" sz="2400">
                <a:solidFill>
                  <a:srgbClr val="1F487C"/>
                </a:solidFill>
                <a:latin typeface="Arial"/>
                <a:ea typeface="Arial"/>
                <a:cs typeface="Arial"/>
                <a:sym typeface="Arial"/>
              </a:rPr>
              <a:t>Lack of OSI Model’s Success</a:t>
            </a:r>
            <a:endParaRPr sz="2400">
              <a:solidFill>
                <a:schemeClr val="dk1"/>
              </a:solidFill>
              <a:latin typeface="Arial"/>
              <a:ea typeface="Arial"/>
              <a:cs typeface="Arial"/>
              <a:sym typeface="Arial"/>
            </a:endParaRPr>
          </a:p>
          <a:p>
            <a:pPr indent="-344805" lvl="0" marL="356870" marR="136525" rtl="0" algn="l">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OSI was completed when TCP/IP was fully in place and a lot of time  and money had been spent on the suite; changing it would cost a  lot.</a:t>
            </a:r>
            <a:endParaRPr sz="2200">
              <a:solidFill>
                <a:schemeClr val="dk1"/>
              </a:solidFill>
              <a:latin typeface="Arial"/>
              <a:ea typeface="Arial"/>
              <a:cs typeface="Arial"/>
              <a:sym typeface="Arial"/>
            </a:endParaRPr>
          </a:p>
          <a:p>
            <a:pPr indent="-344805" lvl="0" marL="356870" marR="0" rtl="0" algn="l">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Some layers in the OSI model were never fully defined.</a:t>
            </a:r>
            <a:endParaRPr sz="2200">
              <a:solidFill>
                <a:schemeClr val="dk1"/>
              </a:solidFill>
              <a:latin typeface="Arial"/>
              <a:ea typeface="Arial"/>
              <a:cs typeface="Arial"/>
              <a:sym typeface="Arial"/>
            </a:endParaRPr>
          </a:p>
        </p:txBody>
      </p:sp>
      <p:sp>
        <p:nvSpPr>
          <p:cNvPr id="453" name="Google Shape;453;p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54" name="Google Shape;454;p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55" name="Google Shape;455;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9" name="Shape 459"/>
        <p:cNvGrpSpPr/>
        <p:nvPr/>
      </p:nvGrpSpPr>
      <p:grpSpPr>
        <a:xfrm>
          <a:off x="0" y="0"/>
          <a:ext cx="0" cy="0"/>
          <a:chOff x="0" y="0"/>
          <a:chExt cx="0" cy="0"/>
        </a:xfrm>
      </p:grpSpPr>
      <p:sp>
        <p:nvSpPr>
          <p:cNvPr id="460" name="Google Shape;460;p43"/>
          <p:cNvSpPr txBox="1"/>
          <p:nvPr/>
        </p:nvSpPr>
        <p:spPr>
          <a:xfrm>
            <a:off x="536244" y="548386"/>
            <a:ext cx="8078470" cy="2777490"/>
          </a:xfrm>
          <a:prstGeom prst="rect">
            <a:avLst/>
          </a:prstGeom>
          <a:noFill/>
          <a:ln>
            <a:noFill/>
          </a:ln>
        </p:spPr>
        <p:txBody>
          <a:bodyPr anchorCtr="0" anchor="t" bIns="0" lIns="0" spcFirstLastPara="1" rIns="0" wrap="square" tIns="13325">
            <a:spAutoFit/>
          </a:bodyPr>
          <a:lstStyle/>
          <a:p>
            <a:pPr indent="-344805" lvl="0" marL="356870" marR="508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For example, although the services provided by the presentation  and the session layers were listed in the document, actual protocols  for these two layers were not fully defined, nor were they fully  described, and the corresponding software was not fully developed.</a:t>
            </a:r>
            <a:endParaRPr sz="2200">
              <a:solidFill>
                <a:schemeClr val="dk1"/>
              </a:solidFill>
              <a:latin typeface="Arial"/>
              <a:ea typeface="Arial"/>
              <a:cs typeface="Arial"/>
              <a:sym typeface="Arial"/>
            </a:endParaRPr>
          </a:p>
          <a:p>
            <a:pPr indent="-344805" lvl="0" marL="356870" marR="5715" rtl="0" algn="just">
              <a:lnSpc>
                <a:spcPct val="100000"/>
              </a:lnSpc>
              <a:spcBef>
                <a:spcPts val="53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when OSI was implemented by an organization in a different  application, it did not show a high enough level of performance to  entice the Internet authority to switch from the TCP/IP protocol  suite to the OSI model.</a:t>
            </a:r>
            <a:endParaRPr sz="2200">
              <a:solidFill>
                <a:schemeClr val="dk1"/>
              </a:solidFill>
              <a:latin typeface="Arial"/>
              <a:ea typeface="Arial"/>
              <a:cs typeface="Arial"/>
              <a:sym typeface="Arial"/>
            </a:endParaRPr>
          </a:p>
        </p:txBody>
      </p:sp>
      <p:sp>
        <p:nvSpPr>
          <p:cNvPr id="461" name="Google Shape;461;p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62" name="Google Shape;462;p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63" name="Google Shape;463;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3582670" y="0"/>
            <a:ext cx="2068195" cy="512445"/>
          </a:xfrm>
          <a:prstGeom prst="rect">
            <a:avLst/>
          </a:prstGeom>
          <a:noFill/>
          <a:ln>
            <a:noFill/>
          </a:ln>
        </p:spPr>
        <p:txBody>
          <a:bodyPr anchorCtr="0" anchor="ctr" bIns="0" lIns="0" spcFirstLastPara="1" rIns="0" wrap="square" tIns="11425">
            <a:spAutoFit/>
          </a:bodyPr>
          <a:lstStyle/>
          <a:p>
            <a:pPr indent="0" lvl="0" marL="12700" rtl="0" algn="l">
              <a:lnSpc>
                <a:spcPct val="100000"/>
              </a:lnSpc>
              <a:spcBef>
                <a:spcPts val="0"/>
              </a:spcBef>
              <a:spcAft>
                <a:spcPts val="0"/>
              </a:spcAft>
              <a:buClr>
                <a:srgbClr val="FF0000"/>
              </a:buClr>
              <a:buSzPts val="3200"/>
              <a:buFont typeface="Arial"/>
              <a:buNone/>
            </a:pPr>
            <a:r>
              <a:rPr lang="en-US" sz="3200">
                <a:solidFill>
                  <a:srgbClr val="FF0000"/>
                </a:solidFill>
                <a:latin typeface="Arial"/>
                <a:ea typeface="Arial"/>
                <a:cs typeface="Arial"/>
                <a:sym typeface="Arial"/>
              </a:rPr>
              <a:t>The Internet</a:t>
            </a:r>
            <a:endParaRPr sz="3200">
              <a:latin typeface="Arial"/>
              <a:ea typeface="Arial"/>
              <a:cs typeface="Arial"/>
              <a:sym typeface="Arial"/>
            </a:endParaRPr>
          </a:p>
        </p:txBody>
      </p:sp>
      <p:sp>
        <p:nvSpPr>
          <p:cNvPr id="469" name="Google Shape;469;p44"/>
          <p:cNvSpPr txBox="1"/>
          <p:nvPr/>
        </p:nvSpPr>
        <p:spPr>
          <a:xfrm>
            <a:off x="2540" y="167081"/>
            <a:ext cx="9069705" cy="2733675"/>
          </a:xfrm>
          <a:prstGeom prst="rect">
            <a:avLst/>
          </a:prstGeom>
          <a:noFill/>
          <a:ln>
            <a:noFill/>
          </a:ln>
        </p:spPr>
        <p:txBody>
          <a:bodyPr anchorCtr="0" anchor="t" bIns="0" lIns="0" spcFirstLastPara="1" rIns="0" wrap="square" tIns="12700">
            <a:spAutoFit/>
          </a:bodyPr>
          <a:lstStyle/>
          <a:p>
            <a:pPr indent="-344805" lvl="0" marL="356870" marR="635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Backbone networks </a:t>
            </a:r>
            <a:r>
              <a:rPr lang="en-US" sz="2400">
                <a:solidFill>
                  <a:schemeClr val="dk1"/>
                </a:solidFill>
                <a:latin typeface="Arial"/>
                <a:ea typeface="Arial"/>
                <a:cs typeface="Arial"/>
                <a:sym typeface="Arial"/>
              </a:rPr>
              <a:t>are large networks owned by companies like  Sprint , Verizon , AT&amp;T and NTT. They are connected through </a:t>
            </a:r>
            <a:r>
              <a:rPr lang="en-US" sz="2400">
                <a:solidFill>
                  <a:srgbClr val="6F2F9F"/>
                </a:solidFill>
                <a:latin typeface="Arial"/>
                <a:ea typeface="Arial"/>
                <a:cs typeface="Arial"/>
                <a:sym typeface="Arial"/>
              </a:rPr>
              <a:t>peering  points.</a:t>
            </a:r>
            <a:endParaRPr sz="2400">
              <a:solidFill>
                <a:schemeClr val="dk1"/>
              </a:solidFill>
              <a:latin typeface="Arial"/>
              <a:ea typeface="Arial"/>
              <a:cs typeface="Arial"/>
              <a:sym typeface="Arial"/>
            </a:endParaRPr>
          </a:p>
          <a:p>
            <a:pPr indent="-344805" lvl="0" marL="356870" marR="5080"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Provider networks </a:t>
            </a:r>
            <a:r>
              <a:rPr lang="en-US" sz="2400">
                <a:solidFill>
                  <a:schemeClr val="dk1"/>
                </a:solidFill>
                <a:latin typeface="Arial"/>
                <a:ea typeface="Arial"/>
                <a:cs typeface="Arial"/>
                <a:sym typeface="Arial"/>
              </a:rPr>
              <a:t>are smaller networks uses the services of the  backbones for a fee.</a:t>
            </a:r>
            <a:endParaRPr sz="2400">
              <a:solidFill>
                <a:schemeClr val="dk1"/>
              </a:solidFill>
              <a:latin typeface="Arial"/>
              <a:ea typeface="Arial"/>
              <a:cs typeface="Arial"/>
              <a:sym typeface="Arial"/>
            </a:endParaRPr>
          </a:p>
          <a:p>
            <a:pPr indent="-344805" lvl="0" marL="356870" marR="6985"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Customer networks </a:t>
            </a:r>
            <a:r>
              <a:rPr lang="en-US" sz="2400">
                <a:solidFill>
                  <a:schemeClr val="dk1"/>
                </a:solidFill>
                <a:latin typeface="Arial"/>
                <a:ea typeface="Arial"/>
                <a:cs typeface="Arial"/>
                <a:sym typeface="Arial"/>
              </a:rPr>
              <a:t>that actually use the services provided by the  internet.</a:t>
            </a:r>
            <a:endParaRPr sz="2400">
              <a:solidFill>
                <a:schemeClr val="dk1"/>
              </a:solidFill>
              <a:latin typeface="Arial"/>
              <a:ea typeface="Arial"/>
              <a:cs typeface="Arial"/>
              <a:sym typeface="Arial"/>
            </a:endParaRPr>
          </a:p>
        </p:txBody>
      </p:sp>
      <p:sp>
        <p:nvSpPr>
          <p:cNvPr id="470" name="Google Shape;470;p44"/>
          <p:cNvSpPr/>
          <p:nvPr/>
        </p:nvSpPr>
        <p:spPr>
          <a:xfrm>
            <a:off x="1716450" y="3311500"/>
            <a:ext cx="4992900" cy="3298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72" name="Google Shape;472;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73" name="Google Shape;473;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2768600" y="0"/>
            <a:ext cx="3695065" cy="51244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3200"/>
              <a:buFont typeface="Arial"/>
              <a:buNone/>
            </a:pPr>
            <a:r>
              <a:rPr lang="en-US" sz="3200">
                <a:solidFill>
                  <a:srgbClr val="FF0000"/>
                </a:solidFill>
                <a:latin typeface="Arial"/>
                <a:ea typeface="Arial"/>
                <a:cs typeface="Arial"/>
                <a:sym typeface="Arial"/>
              </a:rPr>
              <a:t>Accessing the Internet</a:t>
            </a:r>
            <a:endParaRPr sz="3200">
              <a:latin typeface="Arial"/>
              <a:ea typeface="Arial"/>
              <a:cs typeface="Arial"/>
              <a:sym typeface="Arial"/>
            </a:endParaRPr>
          </a:p>
        </p:txBody>
      </p:sp>
      <p:sp>
        <p:nvSpPr>
          <p:cNvPr id="479" name="Google Shape;479;p45"/>
          <p:cNvSpPr txBox="1"/>
          <p:nvPr/>
        </p:nvSpPr>
        <p:spPr>
          <a:xfrm>
            <a:off x="2540" y="246252"/>
            <a:ext cx="9068435" cy="6539230"/>
          </a:xfrm>
          <a:prstGeom prst="rect">
            <a:avLst/>
          </a:prstGeom>
          <a:noFill/>
          <a:ln>
            <a:noFill/>
          </a:ln>
        </p:spPr>
        <p:txBody>
          <a:bodyPr anchorCtr="0" anchor="t" bIns="0" lIns="0" spcFirstLastPara="1" rIns="0" wrap="square" tIns="85725">
            <a:spAutoFit/>
          </a:bodyPr>
          <a:lstStyle/>
          <a:p>
            <a:pPr indent="-344805" lvl="0" marL="356870" marR="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Using Telephone Networks</a:t>
            </a:r>
            <a:endParaRPr sz="2400">
              <a:solidFill>
                <a:schemeClr val="dk1"/>
              </a:solidFill>
              <a:latin typeface="Arial"/>
              <a:ea typeface="Arial"/>
              <a:cs typeface="Arial"/>
              <a:sym typeface="Arial"/>
            </a:endParaRPr>
          </a:p>
          <a:p>
            <a:pPr indent="-344805" lvl="0" marL="356870" marR="5080" rtl="0" algn="just">
              <a:lnSpc>
                <a:spcPct val="100000"/>
              </a:lnSpc>
              <a:spcBef>
                <a:spcPts val="580"/>
              </a:spcBef>
              <a:spcAft>
                <a:spcPts val="0"/>
              </a:spcAft>
              <a:buClr>
                <a:srgbClr val="6F2F9F"/>
              </a:buClr>
              <a:buSzPts val="2400"/>
              <a:buFont typeface="Arial"/>
              <a:buChar char="•"/>
            </a:pPr>
            <a:r>
              <a:rPr lang="en-US" sz="2400">
                <a:solidFill>
                  <a:srgbClr val="6F2F9F"/>
                </a:solidFill>
                <a:latin typeface="Arial"/>
                <a:ea typeface="Arial"/>
                <a:cs typeface="Arial"/>
                <a:sym typeface="Arial"/>
              </a:rPr>
              <a:t>Dial up Service : </a:t>
            </a:r>
            <a:r>
              <a:rPr lang="en-US" sz="2400">
                <a:solidFill>
                  <a:schemeClr val="dk1"/>
                </a:solidFill>
                <a:latin typeface="Arial"/>
                <a:ea typeface="Arial"/>
                <a:cs typeface="Arial"/>
                <a:sym typeface="Arial"/>
              </a:rPr>
              <a:t>To the telephone line add a modem that converts  data to voice. But it is very slow when line used for internet  connection.</a:t>
            </a:r>
            <a:endParaRPr sz="2400">
              <a:solidFill>
                <a:schemeClr val="dk1"/>
              </a:solidFill>
              <a:latin typeface="Arial"/>
              <a:ea typeface="Arial"/>
              <a:cs typeface="Arial"/>
              <a:sym typeface="Arial"/>
            </a:endParaRPr>
          </a:p>
          <a:p>
            <a:pPr indent="-344805" lvl="0" marL="356870" marR="6350" rtl="0" algn="just">
              <a:lnSpc>
                <a:spcPct val="100000"/>
              </a:lnSpc>
              <a:spcBef>
                <a:spcPts val="580"/>
              </a:spcBef>
              <a:spcAft>
                <a:spcPts val="0"/>
              </a:spcAft>
              <a:buClr>
                <a:srgbClr val="6F2F9F"/>
              </a:buClr>
              <a:buSzPts val="2400"/>
              <a:buFont typeface="Arial"/>
              <a:buChar char="•"/>
            </a:pPr>
            <a:r>
              <a:rPr lang="en-US" sz="2400">
                <a:solidFill>
                  <a:srgbClr val="6F2F9F"/>
                </a:solidFill>
                <a:latin typeface="Arial"/>
                <a:ea typeface="Arial"/>
                <a:cs typeface="Arial"/>
                <a:sym typeface="Arial"/>
              </a:rPr>
              <a:t>DSL Service : </a:t>
            </a:r>
            <a:r>
              <a:rPr lang="en-US" sz="2400">
                <a:solidFill>
                  <a:schemeClr val="dk1"/>
                </a:solidFill>
                <a:latin typeface="Arial"/>
                <a:ea typeface="Arial"/>
                <a:cs typeface="Arial"/>
                <a:sym typeface="Arial"/>
              </a:rPr>
              <a:t>Telephone companies have upgraded their telephone  lines to provide higher speed internet services </a:t>
            </a:r>
            <a:r>
              <a:rPr lang="en-US" sz="2400">
                <a:solidFill>
                  <a:srgbClr val="001F5F"/>
                </a:solidFill>
                <a:latin typeface="Arial"/>
                <a:ea typeface="Arial"/>
                <a:cs typeface="Arial"/>
                <a:sym typeface="Arial"/>
              </a:rPr>
              <a:t>.</a:t>
            </a:r>
            <a:endParaRPr sz="2400">
              <a:solidFill>
                <a:schemeClr val="dk1"/>
              </a:solidFill>
              <a:latin typeface="Arial"/>
              <a:ea typeface="Arial"/>
              <a:cs typeface="Arial"/>
              <a:sym typeface="Arial"/>
            </a:endParaRPr>
          </a:p>
          <a:p>
            <a:pPr indent="-344805" lvl="0" marL="356870" marR="0"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Using Cable Networks</a:t>
            </a:r>
            <a:endParaRPr sz="2400">
              <a:solidFill>
                <a:schemeClr val="dk1"/>
              </a:solidFill>
              <a:latin typeface="Arial"/>
              <a:ea typeface="Arial"/>
              <a:cs typeface="Arial"/>
              <a:sym typeface="Arial"/>
            </a:endParaRPr>
          </a:p>
          <a:p>
            <a:pPr indent="-344805" lvl="0" marL="356870" marR="6985" rtl="0" algn="l">
              <a:lnSpc>
                <a:spcPct val="100000"/>
              </a:lnSpc>
              <a:spcBef>
                <a:spcPts val="575"/>
              </a:spcBef>
              <a:spcAft>
                <a:spcPts val="0"/>
              </a:spcAft>
              <a:buClr>
                <a:schemeClr val="dk1"/>
              </a:buClr>
              <a:buSzPts val="2400"/>
              <a:buFont typeface="Arial"/>
              <a:buChar char="•"/>
            </a:pPr>
            <a:r>
              <a:rPr lang="en-US" sz="2400">
                <a:solidFill>
                  <a:schemeClr val="dk1"/>
                </a:solidFill>
                <a:latin typeface="Arial"/>
                <a:ea typeface="Arial"/>
                <a:cs typeface="Arial"/>
                <a:sym typeface="Arial"/>
              </a:rPr>
              <a:t>The	cable companies have	been	upgrading their	cable networks to  provide internet connection.</a:t>
            </a:r>
            <a:endParaRPr sz="2400">
              <a:solidFill>
                <a:schemeClr val="dk1"/>
              </a:solidFill>
              <a:latin typeface="Arial"/>
              <a:ea typeface="Arial"/>
              <a:cs typeface="Arial"/>
              <a:sym typeface="Arial"/>
            </a:endParaRPr>
          </a:p>
          <a:p>
            <a:pPr indent="-344805" lvl="0" marL="356870" marR="5715" rtl="0" algn="l">
              <a:lnSpc>
                <a:spcPct val="100000"/>
              </a:lnSpc>
              <a:spcBef>
                <a:spcPts val="580"/>
              </a:spcBef>
              <a:spcAft>
                <a:spcPts val="0"/>
              </a:spcAft>
              <a:buClr>
                <a:schemeClr val="dk1"/>
              </a:buClr>
              <a:buSzPts val="2400"/>
              <a:buFont typeface="Arial"/>
              <a:buChar char="•"/>
            </a:pPr>
            <a:r>
              <a:rPr lang="en-US" sz="2400">
                <a:solidFill>
                  <a:schemeClr val="dk1"/>
                </a:solidFill>
                <a:latin typeface="Arial"/>
                <a:ea typeface="Arial"/>
                <a:cs typeface="Arial"/>
                <a:sym typeface="Arial"/>
              </a:rPr>
              <a:t>But speed varies depending on the number of neighbors that use the  same cable.</a:t>
            </a:r>
            <a:endParaRPr sz="2400">
              <a:solidFill>
                <a:schemeClr val="dk1"/>
              </a:solidFill>
              <a:latin typeface="Arial"/>
              <a:ea typeface="Arial"/>
              <a:cs typeface="Arial"/>
              <a:sym typeface="Arial"/>
            </a:endParaRPr>
          </a:p>
          <a:p>
            <a:pPr indent="-344805" lvl="0" marL="356870" marR="0" rtl="0" algn="l">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Using Wireless Networks</a:t>
            </a:r>
            <a:endParaRPr sz="2400">
              <a:solidFill>
                <a:schemeClr val="dk1"/>
              </a:solidFill>
              <a:latin typeface="Arial"/>
              <a:ea typeface="Arial"/>
              <a:cs typeface="Arial"/>
              <a:sym typeface="Arial"/>
            </a:endParaRPr>
          </a:p>
          <a:p>
            <a:pPr indent="-344805" lvl="0" marL="356870" marR="0" rtl="0" algn="l">
              <a:lnSpc>
                <a:spcPct val="100000"/>
              </a:lnSpc>
              <a:spcBef>
                <a:spcPts val="575"/>
              </a:spcBef>
              <a:spcAft>
                <a:spcPts val="0"/>
              </a:spcAft>
              <a:buClr>
                <a:schemeClr val="dk1"/>
              </a:buClr>
              <a:buSzPts val="2400"/>
              <a:buFont typeface="Arial"/>
              <a:buChar char="•"/>
            </a:pPr>
            <a:r>
              <a:rPr lang="en-US" sz="2400">
                <a:solidFill>
                  <a:schemeClr val="dk1"/>
                </a:solidFill>
                <a:latin typeface="Arial"/>
                <a:ea typeface="Arial"/>
                <a:cs typeface="Arial"/>
                <a:sym typeface="Arial"/>
              </a:rPr>
              <a:t>A	household	or	small	business	can	be	connected	to	the	internet</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through a wireless LAN.</a:t>
            </a:r>
            <a:endParaRPr sz="2400">
              <a:solidFill>
                <a:schemeClr val="dk1"/>
              </a:solidFill>
              <a:latin typeface="Arial"/>
              <a:ea typeface="Arial"/>
              <a:cs typeface="Arial"/>
              <a:sym typeface="Arial"/>
            </a:endParaRPr>
          </a:p>
          <a:p>
            <a:pPr indent="-344805" lvl="0" marL="356870" marR="5080" rtl="0" algn="l">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Direct Connection to the internet : </a:t>
            </a:r>
            <a:r>
              <a:rPr lang="en-US" sz="2400">
                <a:solidFill>
                  <a:schemeClr val="dk1"/>
                </a:solidFill>
                <a:latin typeface="Arial"/>
                <a:ea typeface="Arial"/>
                <a:cs typeface="Arial"/>
                <a:sym typeface="Arial"/>
              </a:rPr>
              <a:t>A large organization can become a  local ISP and be connected to internet.</a:t>
            </a:r>
            <a:endParaRPr sz="2400">
              <a:solidFill>
                <a:schemeClr val="dk1"/>
              </a:solidFill>
              <a:latin typeface="Arial"/>
              <a:ea typeface="Arial"/>
              <a:cs typeface="Arial"/>
              <a:sym typeface="Arial"/>
            </a:endParaRPr>
          </a:p>
        </p:txBody>
      </p:sp>
      <p:sp>
        <p:nvSpPr>
          <p:cNvPr id="480" name="Google Shape;480;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81" name="Google Shape;481;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82" name="Google Shape;482;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3795521" y="0"/>
            <a:ext cx="5269230" cy="878205"/>
          </a:xfrm>
          <a:prstGeom prst="rect">
            <a:avLst/>
          </a:prstGeom>
          <a:noFill/>
          <a:ln>
            <a:noFill/>
          </a:ln>
        </p:spPr>
        <p:txBody>
          <a:bodyPr anchorCtr="0" anchor="ctr" bIns="0" lIns="0" spcFirstLastPara="1" rIns="0" wrap="square" tIns="12050">
            <a:spAutoFit/>
          </a:bodyPr>
          <a:lstStyle/>
          <a:p>
            <a:pPr indent="0" lvl="0" marL="107314" rtl="0" algn="l">
              <a:lnSpc>
                <a:spcPct val="120000"/>
              </a:lnSpc>
              <a:spcBef>
                <a:spcPts val="0"/>
              </a:spcBef>
              <a:spcAft>
                <a:spcPts val="0"/>
              </a:spcAft>
              <a:buClr>
                <a:srgbClr val="FF0000"/>
              </a:buClr>
              <a:buSzPts val="3200"/>
              <a:buFont typeface="Arial"/>
              <a:buNone/>
            </a:pPr>
            <a:r>
              <a:rPr lang="en-US" sz="3200">
                <a:solidFill>
                  <a:srgbClr val="FF0000"/>
                </a:solidFill>
                <a:latin typeface="Arial"/>
                <a:ea typeface="Arial"/>
                <a:cs typeface="Arial"/>
                <a:sym typeface="Arial"/>
              </a:rPr>
              <a:t>Internet</a:t>
            </a:r>
            <a:endParaRPr sz="3200">
              <a:latin typeface="Arial"/>
              <a:ea typeface="Arial"/>
              <a:cs typeface="Arial"/>
              <a:sym typeface="Arial"/>
            </a:endParaRPr>
          </a:p>
          <a:p>
            <a:pPr indent="0" lvl="0" marL="12700" rtl="0" algn="l">
              <a:lnSpc>
                <a:spcPct val="100000"/>
              </a:lnSpc>
              <a:spcBef>
                <a:spcPts val="0"/>
              </a:spcBef>
              <a:spcAft>
                <a:spcPts val="0"/>
              </a:spcAft>
              <a:buClr>
                <a:schemeClr val="dk1"/>
              </a:buClr>
              <a:buSzPts val="2400"/>
              <a:buFont typeface="Arial"/>
              <a:buNone/>
            </a:pPr>
            <a:r>
              <a:rPr lang="en-US" sz="2400">
                <a:latin typeface="Arial"/>
                <a:ea typeface="Arial"/>
                <a:cs typeface="Arial"/>
                <a:sym typeface="Arial"/>
              </a:rPr>
              <a:t>more	than	hundreds	of	thousands	of</a:t>
            </a:r>
            <a:endParaRPr sz="2400">
              <a:latin typeface="Arial"/>
              <a:ea typeface="Arial"/>
              <a:cs typeface="Arial"/>
              <a:sym typeface="Arial"/>
            </a:endParaRPr>
          </a:p>
        </p:txBody>
      </p:sp>
      <p:sp>
        <p:nvSpPr>
          <p:cNvPr id="488" name="Google Shape;488;p46"/>
          <p:cNvSpPr txBox="1"/>
          <p:nvPr/>
        </p:nvSpPr>
        <p:spPr>
          <a:xfrm>
            <a:off x="2540" y="395985"/>
            <a:ext cx="3607435" cy="757555"/>
          </a:xfrm>
          <a:prstGeom prst="rect">
            <a:avLst/>
          </a:prstGeom>
          <a:noFill/>
          <a:ln>
            <a:noFill/>
          </a:ln>
        </p:spPr>
        <p:txBody>
          <a:bodyPr anchorCtr="0" anchor="t" bIns="0" lIns="0" spcFirstLastPara="1" rIns="0" wrap="square" tIns="12700">
            <a:spAutoFit/>
          </a:bodyPr>
          <a:lstStyle/>
          <a:p>
            <a:pPr indent="-344805" lvl="0" marL="356870" marR="508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It	is	a	collaboration	of  interconnected networks.</a:t>
            </a:r>
            <a:endParaRPr sz="2400">
              <a:solidFill>
                <a:schemeClr val="dk1"/>
              </a:solidFill>
              <a:latin typeface="Arial"/>
              <a:ea typeface="Arial"/>
              <a:cs typeface="Arial"/>
              <a:sym typeface="Arial"/>
            </a:endParaRPr>
          </a:p>
        </p:txBody>
      </p:sp>
      <p:sp>
        <p:nvSpPr>
          <p:cNvPr id="489" name="Google Shape;489;p46"/>
          <p:cNvSpPr txBox="1"/>
          <p:nvPr/>
        </p:nvSpPr>
        <p:spPr>
          <a:xfrm>
            <a:off x="2549" y="1502800"/>
            <a:ext cx="8175300" cy="5697900"/>
          </a:xfrm>
          <a:prstGeom prst="rect">
            <a:avLst/>
          </a:prstGeom>
          <a:noFill/>
          <a:ln>
            <a:noFill/>
          </a:ln>
        </p:spPr>
        <p:txBody>
          <a:bodyPr anchorCtr="0" anchor="t" bIns="0" lIns="0" spcFirstLastPara="1" rIns="0" wrap="square" tIns="12700">
            <a:spAutoFit/>
          </a:bodyPr>
          <a:lstStyle/>
          <a:p>
            <a:pPr indent="-344805" lvl="0" marL="356870" marR="635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Advanced Research Projects Agency (ARPA) </a:t>
            </a:r>
            <a:r>
              <a:rPr lang="en-US" sz="2400">
                <a:solidFill>
                  <a:schemeClr val="dk1"/>
                </a:solidFill>
                <a:latin typeface="Arial"/>
                <a:ea typeface="Arial"/>
                <a:cs typeface="Arial"/>
                <a:sym typeface="Arial"/>
              </a:rPr>
              <a:t>in the Department of  Defense found a way to connect computers so that they can share  their information.</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3500"/>
              <a:buFont typeface="Calibri"/>
              <a:buNone/>
            </a:pPr>
            <a:r>
              <a:t/>
            </a:r>
            <a:endParaRPr sz="3500">
              <a:solidFill>
                <a:schemeClr val="dk1"/>
              </a:solidFill>
              <a:latin typeface="Arial"/>
              <a:ea typeface="Arial"/>
              <a:cs typeface="Arial"/>
              <a:sym typeface="Arial"/>
            </a:endParaRPr>
          </a:p>
          <a:p>
            <a:pPr indent="-344805" lvl="0" marL="356870" marR="6350" rtl="0" algn="just">
              <a:lnSpc>
                <a:spcPct val="100000"/>
              </a:lnSpc>
              <a:spcBef>
                <a:spcPts val="5"/>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ARPANET, </a:t>
            </a:r>
            <a:r>
              <a:rPr lang="en-US" sz="2400">
                <a:solidFill>
                  <a:schemeClr val="dk1"/>
                </a:solidFill>
                <a:latin typeface="Arial"/>
                <a:ea typeface="Arial"/>
                <a:cs typeface="Arial"/>
                <a:sym typeface="Arial"/>
              </a:rPr>
              <a:t>a small network of connected computers which allows host  computer attached to specialized computer called </a:t>
            </a:r>
            <a:r>
              <a:rPr lang="en-US" sz="2400">
                <a:solidFill>
                  <a:srgbClr val="6F2F9F"/>
                </a:solidFill>
                <a:latin typeface="Arial"/>
                <a:ea typeface="Arial"/>
                <a:cs typeface="Arial"/>
                <a:sym typeface="Arial"/>
              </a:rPr>
              <a:t>interface message  processor(IMP).</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3500"/>
              <a:buFont typeface="Calibri"/>
              <a:buNone/>
            </a:pPr>
            <a:r>
              <a:t/>
            </a:r>
            <a:endParaRPr sz="3500">
              <a:solidFill>
                <a:schemeClr val="dk1"/>
              </a:solidFill>
              <a:latin typeface="Arial"/>
              <a:ea typeface="Arial"/>
              <a:cs typeface="Arial"/>
              <a:sym typeface="Arial"/>
            </a:endParaRPr>
          </a:p>
          <a:p>
            <a:pPr indent="-344805" lvl="0" marL="35687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Each IMP had to be able to communicate with other IMPs as well as  with its attached host</a:t>
            </a:r>
            <a:r>
              <a:rPr lang="en-US" sz="2400">
                <a:solidFill>
                  <a:srgbClr val="001F5F"/>
                </a:solidFill>
                <a:latin typeface="Arial"/>
                <a:ea typeface="Arial"/>
                <a:cs typeface="Arial"/>
                <a:sym typeface="Arial"/>
              </a:rPr>
              <a:t>.</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3500"/>
              <a:buFont typeface="Calibri"/>
              <a:buNone/>
            </a:pPr>
            <a:r>
              <a:t/>
            </a:r>
            <a:endParaRPr sz="3500">
              <a:solidFill>
                <a:schemeClr val="dk1"/>
              </a:solidFill>
              <a:latin typeface="Arial"/>
              <a:ea typeface="Arial"/>
              <a:cs typeface="Arial"/>
              <a:sym typeface="Arial"/>
            </a:endParaRPr>
          </a:p>
          <a:p>
            <a:pPr indent="-344805" lvl="0" marL="356870" marR="6350" rtl="0" algn="just">
              <a:lnSpc>
                <a:spcPct val="100000"/>
              </a:lnSpc>
              <a:spcBef>
                <a:spcPts val="5"/>
              </a:spcBef>
              <a:spcAft>
                <a:spcPts val="0"/>
              </a:spcAft>
              <a:buClr>
                <a:srgbClr val="6F2F9F"/>
              </a:buClr>
              <a:buSzPts val="2400"/>
              <a:buFont typeface="Noto Sans Symbols"/>
              <a:buChar char="⮚"/>
            </a:pPr>
            <a:r>
              <a:rPr lang="en-US" sz="2400">
                <a:solidFill>
                  <a:srgbClr val="6F2F9F"/>
                </a:solidFill>
                <a:latin typeface="Arial"/>
                <a:ea typeface="Arial"/>
                <a:cs typeface="Arial"/>
                <a:sym typeface="Arial"/>
              </a:rPr>
              <a:t>ARPANET </a:t>
            </a:r>
            <a:r>
              <a:rPr lang="en-US" sz="2400">
                <a:solidFill>
                  <a:schemeClr val="dk1"/>
                </a:solidFill>
                <a:latin typeface="Arial"/>
                <a:ea typeface="Arial"/>
                <a:cs typeface="Arial"/>
                <a:sym typeface="Arial"/>
              </a:rPr>
              <a:t>was split in to two networks: </a:t>
            </a:r>
            <a:r>
              <a:rPr lang="en-US" sz="2400">
                <a:solidFill>
                  <a:srgbClr val="00AF50"/>
                </a:solidFill>
                <a:latin typeface="Arial"/>
                <a:ea typeface="Arial"/>
                <a:cs typeface="Arial"/>
                <a:sym typeface="Arial"/>
              </a:rPr>
              <a:t>Military Network(MILNET</a:t>
            </a:r>
            <a:r>
              <a:rPr lang="en-US" sz="2400">
                <a:solidFill>
                  <a:schemeClr val="dk1"/>
                </a:solidFill>
                <a:latin typeface="Arial"/>
                <a:ea typeface="Arial"/>
                <a:cs typeface="Arial"/>
                <a:sym typeface="Arial"/>
              </a:rPr>
              <a:t>) for  military users and </a:t>
            </a:r>
            <a:r>
              <a:rPr lang="en-US" sz="2400">
                <a:solidFill>
                  <a:srgbClr val="00AF50"/>
                </a:solidFill>
                <a:latin typeface="Arial"/>
                <a:ea typeface="Arial"/>
                <a:cs typeface="Arial"/>
                <a:sym typeface="Arial"/>
              </a:rPr>
              <a:t>ARPANET </a:t>
            </a:r>
            <a:r>
              <a:rPr lang="en-US" sz="2400">
                <a:solidFill>
                  <a:schemeClr val="dk1"/>
                </a:solidFill>
                <a:latin typeface="Arial"/>
                <a:ea typeface="Arial"/>
                <a:cs typeface="Arial"/>
                <a:sym typeface="Arial"/>
              </a:rPr>
              <a:t>for non military users.</a:t>
            </a:r>
            <a:endParaRPr sz="2400">
              <a:solidFill>
                <a:schemeClr val="dk1"/>
              </a:solidFill>
              <a:latin typeface="Arial"/>
              <a:ea typeface="Arial"/>
              <a:cs typeface="Arial"/>
              <a:sym typeface="Arial"/>
            </a:endParaRPr>
          </a:p>
        </p:txBody>
      </p:sp>
      <p:sp>
        <p:nvSpPr>
          <p:cNvPr id="490" name="Google Shape;490;p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491" name="Google Shape;491;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492" name="Google Shape;492;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6" name="Shape 496"/>
        <p:cNvGrpSpPr/>
        <p:nvPr/>
      </p:nvGrpSpPr>
      <p:grpSpPr>
        <a:xfrm>
          <a:off x="0" y="0"/>
          <a:ext cx="0" cy="0"/>
          <a:chOff x="0" y="0"/>
          <a:chExt cx="0" cy="0"/>
        </a:xfrm>
      </p:grpSpPr>
      <p:sp>
        <p:nvSpPr>
          <p:cNvPr id="497" name="Google Shape;497;p47"/>
          <p:cNvSpPr txBox="1"/>
          <p:nvPr>
            <p:ph type="title"/>
          </p:nvPr>
        </p:nvSpPr>
        <p:spPr>
          <a:xfrm>
            <a:off x="3890517" y="0"/>
            <a:ext cx="1361440" cy="51244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3200"/>
              <a:buFont typeface="Arial"/>
              <a:buNone/>
            </a:pPr>
            <a:r>
              <a:rPr lang="en-US" sz="3200">
                <a:solidFill>
                  <a:srgbClr val="FF0000"/>
                </a:solidFill>
                <a:latin typeface="Arial"/>
                <a:ea typeface="Arial"/>
                <a:cs typeface="Arial"/>
                <a:sym typeface="Arial"/>
              </a:rPr>
              <a:t>Internet</a:t>
            </a:r>
            <a:endParaRPr sz="3200">
              <a:latin typeface="Arial"/>
              <a:ea typeface="Arial"/>
              <a:cs typeface="Arial"/>
              <a:sym typeface="Arial"/>
            </a:endParaRPr>
          </a:p>
        </p:txBody>
      </p:sp>
      <p:sp>
        <p:nvSpPr>
          <p:cNvPr id="498" name="Google Shape;498;p47"/>
          <p:cNvSpPr txBox="1"/>
          <p:nvPr/>
        </p:nvSpPr>
        <p:spPr>
          <a:xfrm>
            <a:off x="37328" y="825660"/>
            <a:ext cx="9067800" cy="4418400"/>
          </a:xfrm>
          <a:prstGeom prst="rect">
            <a:avLst/>
          </a:prstGeom>
          <a:noFill/>
          <a:ln>
            <a:noFill/>
          </a:ln>
        </p:spPr>
        <p:txBody>
          <a:bodyPr anchorCtr="0" anchor="t" bIns="0" lIns="0" spcFirstLastPara="1" rIns="0" wrap="square" tIns="12700">
            <a:spAutoFit/>
          </a:bodyPr>
          <a:lstStyle/>
          <a:p>
            <a:pPr indent="-344805" lvl="0" marL="356870" marR="508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Computer Science Network(CSNET) </a:t>
            </a:r>
            <a:r>
              <a:rPr lang="en-US" sz="2400">
                <a:solidFill>
                  <a:schemeClr val="dk1"/>
                </a:solidFill>
                <a:latin typeface="Arial"/>
                <a:ea typeface="Arial"/>
                <a:cs typeface="Arial"/>
                <a:sym typeface="Arial"/>
              </a:rPr>
              <a:t>was a network sponsored by the  National Science Foundation. It is a less expensive network and the  transmission rate was slower.</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rgbClr val="00AF50"/>
              </a:buClr>
              <a:buSzPts val="3500"/>
              <a:buFont typeface="Noto Sans Symbols"/>
              <a:buNone/>
            </a:pPr>
            <a:r>
              <a:t/>
            </a:r>
            <a:endParaRPr sz="3500">
              <a:solidFill>
                <a:schemeClr val="dk1"/>
              </a:solidFill>
              <a:latin typeface="Arial"/>
              <a:ea typeface="Arial"/>
              <a:cs typeface="Arial"/>
              <a:sym typeface="Arial"/>
            </a:endParaRPr>
          </a:p>
          <a:p>
            <a:pPr indent="-344805" lvl="0" marL="356870" marR="508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National Science Foundation Network(NSFNET) </a:t>
            </a:r>
            <a:r>
              <a:rPr lang="en-US" sz="2400">
                <a:solidFill>
                  <a:schemeClr val="dk1"/>
                </a:solidFill>
                <a:latin typeface="Arial"/>
                <a:ea typeface="Arial"/>
                <a:cs typeface="Arial"/>
                <a:sym typeface="Arial"/>
              </a:rPr>
              <a:t>was a backbone  network that connected five supercomputer centers located  throughout the United states . It was not supporting rapidly increased  internet traffic.</a:t>
            </a:r>
            <a:endParaRPr sz="2400">
              <a:solidFill>
                <a:schemeClr val="dk1"/>
              </a:solidFill>
              <a:latin typeface="Arial"/>
              <a:ea typeface="Arial"/>
              <a:cs typeface="Arial"/>
              <a:sym typeface="Arial"/>
            </a:endParaRPr>
          </a:p>
          <a:p>
            <a:pPr indent="0" lvl="0" marL="0" marR="0" rtl="0" algn="l">
              <a:lnSpc>
                <a:spcPct val="100000"/>
              </a:lnSpc>
              <a:spcBef>
                <a:spcPts val="15"/>
              </a:spcBef>
              <a:spcAft>
                <a:spcPts val="0"/>
              </a:spcAft>
              <a:buClr>
                <a:srgbClr val="00AF50"/>
              </a:buClr>
              <a:buSzPts val="3500"/>
              <a:buFont typeface="Noto Sans Symbols"/>
              <a:buNone/>
            </a:pPr>
            <a:r>
              <a:t/>
            </a:r>
            <a:endParaRPr sz="3500">
              <a:solidFill>
                <a:schemeClr val="dk1"/>
              </a:solidFill>
              <a:latin typeface="Arial"/>
              <a:ea typeface="Arial"/>
              <a:cs typeface="Arial"/>
              <a:sym typeface="Arial"/>
            </a:endParaRPr>
          </a:p>
          <a:p>
            <a:pPr indent="-344805" lvl="0" marL="356870" marR="5715"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Advanced Network Services Network(ANSNET) </a:t>
            </a:r>
            <a:r>
              <a:rPr lang="en-US" sz="2400">
                <a:solidFill>
                  <a:schemeClr val="dk1"/>
                </a:solidFill>
                <a:latin typeface="Arial"/>
                <a:ea typeface="Arial"/>
                <a:cs typeface="Arial"/>
                <a:sym typeface="Arial"/>
              </a:rPr>
              <a:t>provides a high speed  internet .</a:t>
            </a:r>
            <a:endParaRPr sz="2400">
              <a:solidFill>
                <a:schemeClr val="dk1"/>
              </a:solidFill>
              <a:latin typeface="Arial"/>
              <a:ea typeface="Arial"/>
              <a:cs typeface="Arial"/>
              <a:sym typeface="Arial"/>
            </a:endParaRPr>
          </a:p>
        </p:txBody>
      </p:sp>
      <p:sp>
        <p:nvSpPr>
          <p:cNvPr id="499" name="Google Shape;499;p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00" name="Google Shape;500;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01" name="Google Shape;501;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 name="Shape 505"/>
        <p:cNvGrpSpPr/>
        <p:nvPr/>
      </p:nvGrpSpPr>
      <p:grpSpPr>
        <a:xfrm>
          <a:off x="0" y="0"/>
          <a:ext cx="0" cy="0"/>
          <a:chOff x="0" y="0"/>
          <a:chExt cx="0" cy="0"/>
        </a:xfrm>
      </p:grpSpPr>
      <p:sp>
        <p:nvSpPr>
          <p:cNvPr id="506" name="Google Shape;506;p48"/>
          <p:cNvSpPr txBox="1"/>
          <p:nvPr>
            <p:ph type="title"/>
          </p:nvPr>
        </p:nvSpPr>
        <p:spPr>
          <a:xfrm>
            <a:off x="539292" y="321310"/>
            <a:ext cx="4434840" cy="453390"/>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1F487C"/>
              </a:buClr>
              <a:buSzPts val="3300"/>
              <a:buFont typeface="Arial"/>
              <a:buNone/>
            </a:pPr>
            <a:r>
              <a:rPr b="1" lang="en-US">
                <a:solidFill>
                  <a:srgbClr val="1F487C"/>
                </a:solidFill>
                <a:latin typeface="Arial"/>
                <a:ea typeface="Arial"/>
                <a:cs typeface="Arial"/>
                <a:sym typeface="Arial"/>
              </a:rPr>
              <a:t>Standards and Administration</a:t>
            </a:r>
            <a:endParaRPr/>
          </a:p>
        </p:txBody>
      </p:sp>
      <p:sp>
        <p:nvSpPr>
          <p:cNvPr id="507" name="Google Shape;507;p48"/>
          <p:cNvSpPr txBox="1"/>
          <p:nvPr/>
        </p:nvSpPr>
        <p:spPr>
          <a:xfrm>
            <a:off x="2540" y="1158366"/>
            <a:ext cx="9068435" cy="2733040"/>
          </a:xfrm>
          <a:prstGeom prst="rect">
            <a:avLst/>
          </a:prstGeom>
          <a:noFill/>
          <a:ln>
            <a:noFill/>
          </a:ln>
        </p:spPr>
        <p:txBody>
          <a:bodyPr anchorCtr="0" anchor="t" bIns="0" lIns="0" spcFirstLastPara="1" rIns="0" wrap="square" tIns="12700">
            <a:spAutoFit/>
          </a:bodyPr>
          <a:lstStyle/>
          <a:p>
            <a:pPr indent="-344805" lvl="0" marL="356870" marR="762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Internet Standard : </a:t>
            </a:r>
            <a:r>
              <a:rPr lang="en-US" sz="2400">
                <a:solidFill>
                  <a:schemeClr val="dk1"/>
                </a:solidFill>
                <a:latin typeface="Arial"/>
                <a:ea typeface="Arial"/>
                <a:cs typeface="Arial"/>
                <a:sym typeface="Arial"/>
              </a:rPr>
              <a:t>It is a formalized regulation that must be followed  and useful to those who work with the internet.</a:t>
            </a:r>
            <a:endParaRPr sz="2400">
              <a:solidFill>
                <a:schemeClr val="dk1"/>
              </a:solidFill>
              <a:latin typeface="Arial"/>
              <a:ea typeface="Arial"/>
              <a:cs typeface="Arial"/>
              <a:sym typeface="Arial"/>
            </a:endParaRPr>
          </a:p>
          <a:p>
            <a:pPr indent="-344805" lvl="0" marL="356870" marR="5080" rtl="0" algn="just">
              <a:lnSpc>
                <a:spcPct val="100000"/>
              </a:lnSpc>
              <a:spcBef>
                <a:spcPts val="57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 </a:t>
            </a:r>
            <a:r>
              <a:rPr lang="en-US" sz="2400">
                <a:solidFill>
                  <a:srgbClr val="00AF50"/>
                </a:solidFill>
                <a:latin typeface="Arial"/>
                <a:ea typeface="Arial"/>
                <a:cs typeface="Arial"/>
                <a:sym typeface="Arial"/>
              </a:rPr>
              <a:t>Internet draft </a:t>
            </a:r>
            <a:r>
              <a:rPr lang="en-US" sz="2400">
                <a:solidFill>
                  <a:schemeClr val="dk1"/>
                </a:solidFill>
                <a:latin typeface="Arial"/>
                <a:ea typeface="Arial"/>
                <a:cs typeface="Arial"/>
                <a:sym typeface="Arial"/>
              </a:rPr>
              <a:t>is a working document with no official status and a  six month life time.</a:t>
            </a:r>
            <a:endParaRPr sz="2400">
              <a:solidFill>
                <a:schemeClr val="dk1"/>
              </a:solidFill>
              <a:latin typeface="Arial"/>
              <a:ea typeface="Arial"/>
              <a:cs typeface="Arial"/>
              <a:sym typeface="Arial"/>
            </a:endParaRPr>
          </a:p>
          <a:p>
            <a:pPr indent="-344805" lvl="0" marL="356870" marR="5715" rtl="0" algn="just">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This draft is published as a </a:t>
            </a:r>
            <a:r>
              <a:rPr lang="en-US" sz="2400">
                <a:solidFill>
                  <a:srgbClr val="00AF50"/>
                </a:solidFill>
                <a:latin typeface="Arial"/>
                <a:ea typeface="Arial"/>
                <a:cs typeface="Arial"/>
                <a:sym typeface="Arial"/>
              </a:rPr>
              <a:t>Request for comment(RFC) </a:t>
            </a:r>
            <a:r>
              <a:rPr lang="en-US" sz="2400">
                <a:solidFill>
                  <a:schemeClr val="dk1"/>
                </a:solidFill>
                <a:latin typeface="Arial"/>
                <a:ea typeface="Arial"/>
                <a:cs typeface="Arial"/>
                <a:sym typeface="Arial"/>
              </a:rPr>
              <a:t>where each RFC  is edited , assigned a number and made available to all interested  parties.</a:t>
            </a:r>
            <a:endParaRPr sz="2400">
              <a:solidFill>
                <a:schemeClr val="dk1"/>
              </a:solidFill>
              <a:latin typeface="Arial"/>
              <a:ea typeface="Arial"/>
              <a:cs typeface="Arial"/>
              <a:sym typeface="Arial"/>
            </a:endParaRPr>
          </a:p>
        </p:txBody>
      </p:sp>
      <p:sp>
        <p:nvSpPr>
          <p:cNvPr id="508" name="Google Shape;508;p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09" name="Google Shape;509;p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10" name="Google Shape;510;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sp>
        <p:nvSpPr>
          <p:cNvPr id="515" name="Google Shape;515;p49"/>
          <p:cNvSpPr/>
          <p:nvPr/>
        </p:nvSpPr>
        <p:spPr>
          <a:xfrm>
            <a:off x="1009707" y="1397801"/>
            <a:ext cx="7946400" cy="414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17" name="Google Shape;517;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18" name="Google Shape;518;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 name="Shape 124"/>
        <p:cNvGrpSpPr/>
        <p:nvPr/>
      </p:nvGrpSpPr>
      <p:grpSpPr>
        <a:xfrm>
          <a:off x="0" y="0"/>
          <a:ext cx="0" cy="0"/>
          <a:chOff x="0" y="0"/>
          <a:chExt cx="0" cy="0"/>
        </a:xfrm>
      </p:grpSpPr>
      <p:sp>
        <p:nvSpPr>
          <p:cNvPr id="125" name="Google Shape;125;p5"/>
          <p:cNvSpPr txBox="1"/>
          <p:nvPr/>
        </p:nvSpPr>
        <p:spPr>
          <a:xfrm>
            <a:off x="536244" y="6428333"/>
            <a:ext cx="294005"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2.42</a:t>
            </a:r>
            <a:endParaRPr sz="1200">
              <a:solidFill>
                <a:schemeClr val="dk1"/>
              </a:solidFill>
              <a:latin typeface="Arial"/>
              <a:ea typeface="Arial"/>
              <a:cs typeface="Arial"/>
              <a:sym typeface="Arial"/>
            </a:endParaRPr>
          </a:p>
        </p:txBody>
      </p:sp>
      <p:sp>
        <p:nvSpPr>
          <p:cNvPr id="126" name="Google Shape;126;p5"/>
          <p:cNvSpPr txBox="1"/>
          <p:nvPr/>
        </p:nvSpPr>
        <p:spPr>
          <a:xfrm>
            <a:off x="379789" y="728650"/>
            <a:ext cx="8384400" cy="4975800"/>
          </a:xfrm>
          <a:prstGeom prst="rect">
            <a:avLst/>
          </a:prstGeom>
          <a:noFill/>
          <a:ln>
            <a:noFill/>
          </a:ln>
        </p:spPr>
        <p:txBody>
          <a:bodyPr anchorCtr="0" anchor="t" bIns="0" lIns="0" spcFirstLastPara="1" rIns="0" wrap="square" tIns="12050">
            <a:spAutoFit/>
          </a:bodyPr>
          <a:lstStyle/>
          <a:p>
            <a:pPr indent="-139700" lvl="0" marL="12700" marR="8255" rtl="0" algn="l">
              <a:lnSpc>
                <a:spcPct val="115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Even in this simple scenario, we can see that a set of rules needs to be  followed.</a:t>
            </a:r>
            <a:endParaRPr sz="2200">
              <a:solidFill>
                <a:schemeClr val="dk1"/>
              </a:solidFill>
              <a:latin typeface="Arial"/>
              <a:ea typeface="Arial"/>
              <a:cs typeface="Arial"/>
              <a:sym typeface="Arial"/>
            </a:endParaRPr>
          </a:p>
          <a:p>
            <a:pPr indent="-457833" lvl="0" marL="469900" marR="0" rtl="0" algn="l">
              <a:lnSpc>
                <a:spcPct val="115000"/>
              </a:lnSpc>
              <a:spcBef>
                <a:spcPts val="1325"/>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Maria and Ann know that they should greet each other when they</a:t>
            </a:r>
            <a:r>
              <a:rPr lang="en-US" sz="2200">
                <a:solidFill>
                  <a:schemeClr val="dk1"/>
                </a:solidFill>
              </a:rPr>
              <a:t> </a:t>
            </a:r>
            <a:r>
              <a:rPr lang="en-US" sz="2200">
                <a:solidFill>
                  <a:schemeClr val="dk1"/>
                </a:solidFill>
                <a:latin typeface="Arial"/>
                <a:ea typeface="Arial"/>
                <a:cs typeface="Arial"/>
                <a:sym typeface="Arial"/>
              </a:rPr>
              <a:t>meet.</a:t>
            </a:r>
            <a:endParaRPr sz="2200">
              <a:solidFill>
                <a:schemeClr val="dk1"/>
              </a:solidFill>
              <a:latin typeface="Arial"/>
              <a:ea typeface="Arial"/>
              <a:cs typeface="Arial"/>
              <a:sym typeface="Arial"/>
            </a:endParaRPr>
          </a:p>
          <a:p>
            <a:pPr indent="-457833" lvl="0" marL="469900" marR="5080" rtl="0" algn="l">
              <a:lnSpc>
                <a:spcPct val="115000"/>
              </a:lnSpc>
              <a:spcBef>
                <a:spcPts val="355"/>
              </a:spcBef>
              <a:spcAft>
                <a:spcPts val="0"/>
              </a:spcAft>
              <a:buClr>
                <a:schemeClr val="dk1"/>
              </a:buClr>
              <a:buSzPts val="2200"/>
              <a:buFont typeface="Arial"/>
              <a:buAutoNum type="arabicPeriod" startAt="2"/>
            </a:pPr>
            <a:r>
              <a:rPr lang="en-US" sz="2200">
                <a:solidFill>
                  <a:schemeClr val="dk1"/>
                </a:solidFill>
                <a:latin typeface="Arial"/>
                <a:ea typeface="Arial"/>
                <a:cs typeface="Arial"/>
                <a:sym typeface="Arial"/>
              </a:rPr>
              <a:t>They know that they should confine their vocabulary to the level of  their friendship.</a:t>
            </a:r>
            <a:endParaRPr sz="2200">
              <a:solidFill>
                <a:schemeClr val="dk1"/>
              </a:solidFill>
              <a:latin typeface="Arial"/>
              <a:ea typeface="Arial"/>
              <a:cs typeface="Arial"/>
              <a:sym typeface="Arial"/>
            </a:endParaRPr>
          </a:p>
          <a:p>
            <a:pPr indent="-457833" lvl="0" marL="469900" marR="10160" rtl="0" algn="l">
              <a:lnSpc>
                <a:spcPct val="115000"/>
              </a:lnSpc>
              <a:spcBef>
                <a:spcPts val="5"/>
              </a:spcBef>
              <a:spcAft>
                <a:spcPts val="0"/>
              </a:spcAft>
              <a:buClr>
                <a:schemeClr val="dk1"/>
              </a:buClr>
              <a:buSzPts val="2200"/>
              <a:buFont typeface="Arial"/>
              <a:buAutoNum type="arabicPeriod" startAt="2"/>
            </a:pPr>
            <a:r>
              <a:rPr lang="en-US" sz="2200">
                <a:solidFill>
                  <a:schemeClr val="dk1"/>
                </a:solidFill>
                <a:latin typeface="Arial"/>
                <a:ea typeface="Arial"/>
                <a:cs typeface="Arial"/>
                <a:sym typeface="Arial"/>
              </a:rPr>
              <a:t>Each party knows that she should refrain from speaking when the  other party is speaking.</a:t>
            </a:r>
            <a:endParaRPr sz="2200">
              <a:solidFill>
                <a:schemeClr val="dk1"/>
              </a:solidFill>
              <a:latin typeface="Arial"/>
              <a:ea typeface="Arial"/>
              <a:cs typeface="Arial"/>
              <a:sym typeface="Arial"/>
            </a:endParaRPr>
          </a:p>
          <a:p>
            <a:pPr indent="-457833" lvl="0" marL="469900" marR="6350" rtl="0" algn="l">
              <a:lnSpc>
                <a:spcPct val="115000"/>
              </a:lnSpc>
              <a:spcBef>
                <a:spcPts val="0"/>
              </a:spcBef>
              <a:spcAft>
                <a:spcPts val="0"/>
              </a:spcAft>
              <a:buClr>
                <a:schemeClr val="dk1"/>
              </a:buClr>
              <a:buSzPts val="2200"/>
              <a:buFont typeface="Arial"/>
              <a:buAutoNum type="arabicPeriod" startAt="2"/>
            </a:pPr>
            <a:r>
              <a:rPr lang="en-US" sz="2200">
                <a:solidFill>
                  <a:schemeClr val="dk1"/>
                </a:solidFill>
                <a:latin typeface="Arial"/>
                <a:ea typeface="Arial"/>
                <a:cs typeface="Arial"/>
                <a:sym typeface="Arial"/>
              </a:rPr>
              <a:t>Each party knows that the conversation should be a dialog, not a  monolog: both should have the opportunity to talk about the issue.</a:t>
            </a:r>
            <a:endParaRPr sz="2200">
              <a:solidFill>
                <a:schemeClr val="dk1"/>
              </a:solidFill>
              <a:latin typeface="Arial"/>
              <a:ea typeface="Arial"/>
              <a:cs typeface="Arial"/>
              <a:sym typeface="Arial"/>
            </a:endParaRPr>
          </a:p>
          <a:p>
            <a:pPr indent="-457833" lvl="0" marL="469900" marR="0" rtl="0" algn="l">
              <a:lnSpc>
                <a:spcPct val="115000"/>
              </a:lnSpc>
              <a:spcBef>
                <a:spcPts val="975"/>
              </a:spcBef>
              <a:spcAft>
                <a:spcPts val="0"/>
              </a:spcAft>
              <a:buClr>
                <a:schemeClr val="dk1"/>
              </a:buClr>
              <a:buSzPts val="2200"/>
              <a:buFont typeface="Arial"/>
              <a:buAutoNum type="arabicPeriod" startAt="2"/>
            </a:pPr>
            <a:r>
              <a:rPr lang="en-US" sz="2200">
                <a:solidFill>
                  <a:schemeClr val="dk1"/>
                </a:solidFill>
                <a:latin typeface="Arial"/>
                <a:ea typeface="Arial"/>
                <a:cs typeface="Arial"/>
                <a:sym typeface="Arial"/>
              </a:rPr>
              <a:t>They should exchange some nice words when they leave.</a:t>
            </a:r>
            <a:endParaRPr sz="2200">
              <a:solidFill>
                <a:schemeClr val="dk1"/>
              </a:solidFill>
              <a:latin typeface="Arial"/>
              <a:ea typeface="Arial"/>
              <a:cs typeface="Arial"/>
              <a:sym typeface="Arial"/>
            </a:endParaRPr>
          </a:p>
        </p:txBody>
      </p:sp>
      <p:sp>
        <p:nvSpPr>
          <p:cNvPr id="127" name="Google Shape;12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28" name="Google Shape;12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29" name="Google Shape;12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310388" y="244805"/>
            <a:ext cx="2308860" cy="454025"/>
          </a:xfrm>
          <a:prstGeom prst="rect">
            <a:avLst/>
          </a:prstGeom>
          <a:noFill/>
          <a:ln>
            <a:noFill/>
          </a:ln>
        </p:spPr>
        <p:txBody>
          <a:bodyPr anchorCtr="0" anchor="ctr" bIns="0" lIns="0" spcFirstLastPara="1" rIns="0" wrap="square" tIns="13950">
            <a:spAutoFit/>
          </a:bodyPr>
          <a:lstStyle/>
          <a:p>
            <a:pPr indent="0" lvl="0" marL="12700" rtl="0" algn="l">
              <a:lnSpc>
                <a:spcPct val="100000"/>
              </a:lnSpc>
              <a:spcBef>
                <a:spcPts val="0"/>
              </a:spcBef>
              <a:spcAft>
                <a:spcPts val="0"/>
              </a:spcAft>
              <a:buClr>
                <a:srgbClr val="8063A1"/>
              </a:buClr>
              <a:buSzPts val="3300"/>
              <a:buFont typeface="Arial"/>
              <a:buNone/>
            </a:pPr>
            <a:r>
              <a:rPr b="1" lang="en-US">
                <a:solidFill>
                  <a:srgbClr val="8063A1"/>
                </a:solidFill>
                <a:latin typeface="Arial"/>
                <a:ea typeface="Arial"/>
                <a:cs typeface="Arial"/>
                <a:sym typeface="Arial"/>
              </a:rPr>
              <a:t>Maturity Levels</a:t>
            </a:r>
            <a:endParaRPr/>
          </a:p>
        </p:txBody>
      </p:sp>
      <p:sp>
        <p:nvSpPr>
          <p:cNvPr id="524" name="Google Shape;524;p50"/>
          <p:cNvSpPr txBox="1"/>
          <p:nvPr/>
        </p:nvSpPr>
        <p:spPr>
          <a:xfrm>
            <a:off x="2540" y="853262"/>
            <a:ext cx="9068400" cy="5186700"/>
          </a:xfrm>
          <a:prstGeom prst="rect">
            <a:avLst/>
          </a:prstGeom>
          <a:noFill/>
          <a:ln>
            <a:noFill/>
          </a:ln>
        </p:spPr>
        <p:txBody>
          <a:bodyPr anchorCtr="0" anchor="t" bIns="0" lIns="0" spcFirstLastPara="1" rIns="0" wrap="square" tIns="12700">
            <a:spAutoFit/>
          </a:bodyPr>
          <a:lstStyle/>
          <a:p>
            <a:pPr indent="-344805" lvl="0" marL="356870" marR="0" rtl="0" algn="just">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Proposed standard : </a:t>
            </a:r>
            <a:r>
              <a:rPr lang="en-US" sz="2400">
                <a:solidFill>
                  <a:schemeClr val="dk1"/>
                </a:solidFill>
                <a:latin typeface="Arial"/>
                <a:ea typeface="Arial"/>
                <a:cs typeface="Arial"/>
                <a:sym typeface="Arial"/>
              </a:rPr>
              <a:t>It is a specification which is stable, understood and of sufficient interest to the Internet community.</a:t>
            </a:r>
            <a:endParaRPr sz="2400">
              <a:solidFill>
                <a:schemeClr val="dk1"/>
              </a:solidFill>
              <a:latin typeface="Arial"/>
              <a:ea typeface="Arial"/>
              <a:cs typeface="Arial"/>
              <a:sym typeface="Arial"/>
            </a:endParaRPr>
          </a:p>
          <a:p>
            <a:pPr indent="-344805" lvl="0" marL="356870" marR="5715"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Draft standard </a:t>
            </a:r>
            <a:r>
              <a:rPr lang="en-US" sz="2400">
                <a:solidFill>
                  <a:schemeClr val="dk1"/>
                </a:solidFill>
                <a:latin typeface="Arial"/>
                <a:ea typeface="Arial"/>
                <a:cs typeface="Arial"/>
                <a:sym typeface="Arial"/>
              </a:rPr>
              <a:t>: A proposed standard is elevated to draft standard  status after at least two successful independent and interoperable  implementations.</a:t>
            </a:r>
            <a:endParaRPr sz="2400">
              <a:solidFill>
                <a:schemeClr val="dk1"/>
              </a:solidFill>
              <a:latin typeface="Arial"/>
              <a:ea typeface="Arial"/>
              <a:cs typeface="Arial"/>
              <a:sym typeface="Arial"/>
            </a:endParaRPr>
          </a:p>
          <a:p>
            <a:pPr indent="-344805" lvl="0" marL="356870" marR="5080"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Internet standard </a:t>
            </a:r>
            <a:r>
              <a:rPr lang="en-US" sz="2400">
                <a:solidFill>
                  <a:schemeClr val="dk1"/>
                </a:solidFill>
                <a:latin typeface="Arial"/>
                <a:ea typeface="Arial"/>
                <a:cs typeface="Arial"/>
                <a:sym typeface="Arial"/>
              </a:rPr>
              <a:t>: A draft standard reaches internet standard after  demonstrations of successful implementation.</a:t>
            </a:r>
            <a:endParaRPr sz="2400">
              <a:solidFill>
                <a:schemeClr val="dk1"/>
              </a:solidFill>
              <a:latin typeface="Arial"/>
              <a:ea typeface="Arial"/>
              <a:cs typeface="Arial"/>
              <a:sym typeface="Arial"/>
            </a:endParaRPr>
          </a:p>
          <a:p>
            <a:pPr indent="-344805" lvl="0" marL="356870" marR="0"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Historic </a:t>
            </a:r>
            <a:r>
              <a:rPr lang="en-US" sz="2400">
                <a:solidFill>
                  <a:schemeClr val="dk1"/>
                </a:solidFill>
                <a:latin typeface="Arial"/>
                <a:ea typeface="Arial"/>
                <a:cs typeface="Arial"/>
                <a:sym typeface="Arial"/>
              </a:rPr>
              <a:t>: They have never passed the necessary maturity levels to become an internet standard.</a:t>
            </a:r>
            <a:endParaRPr sz="2400">
              <a:solidFill>
                <a:schemeClr val="dk1"/>
              </a:solidFill>
              <a:latin typeface="Arial"/>
              <a:ea typeface="Arial"/>
              <a:cs typeface="Arial"/>
              <a:sym typeface="Arial"/>
            </a:endParaRPr>
          </a:p>
          <a:p>
            <a:pPr indent="-344805" lvl="0" marL="356870" marR="0" rtl="0" algn="just">
              <a:lnSpc>
                <a:spcPct val="100000"/>
              </a:lnSpc>
              <a:spcBef>
                <a:spcPts val="575"/>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Experimental </a:t>
            </a:r>
            <a:r>
              <a:rPr lang="en-US" sz="2400">
                <a:solidFill>
                  <a:schemeClr val="dk1"/>
                </a:solidFill>
                <a:latin typeface="Arial"/>
                <a:ea typeface="Arial"/>
                <a:cs typeface="Arial"/>
                <a:sym typeface="Arial"/>
              </a:rPr>
              <a:t>: It describes work related to an experimental operation that does not affect the operation of the internet.</a:t>
            </a:r>
            <a:endParaRPr sz="2400">
              <a:solidFill>
                <a:schemeClr val="dk1"/>
              </a:solidFill>
              <a:latin typeface="Arial"/>
              <a:ea typeface="Arial"/>
              <a:cs typeface="Arial"/>
              <a:sym typeface="Arial"/>
            </a:endParaRPr>
          </a:p>
          <a:p>
            <a:pPr indent="-344805" lvl="0" marL="356870" marR="0" rtl="0" algn="just">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Informational </a:t>
            </a:r>
            <a:r>
              <a:rPr lang="en-US" sz="2400">
                <a:solidFill>
                  <a:schemeClr val="dk1"/>
                </a:solidFill>
                <a:latin typeface="Arial"/>
                <a:ea typeface="Arial"/>
                <a:cs typeface="Arial"/>
                <a:sym typeface="Arial"/>
              </a:rPr>
              <a:t>: It contains general , historical or tutorial information related to the internet .</a:t>
            </a:r>
            <a:endParaRPr sz="2400">
              <a:solidFill>
                <a:schemeClr val="dk1"/>
              </a:solidFill>
              <a:latin typeface="Arial"/>
              <a:ea typeface="Arial"/>
              <a:cs typeface="Arial"/>
              <a:sym typeface="Arial"/>
            </a:endParaRPr>
          </a:p>
        </p:txBody>
      </p:sp>
      <p:sp>
        <p:nvSpPr>
          <p:cNvPr id="525" name="Google Shape;525;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26" name="Google Shape;526;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27" name="Google Shape;527;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1" name="Shape 531"/>
        <p:cNvGrpSpPr/>
        <p:nvPr/>
      </p:nvGrpSpPr>
      <p:grpSpPr>
        <a:xfrm>
          <a:off x="0" y="0"/>
          <a:ext cx="0" cy="0"/>
          <a:chOff x="0" y="0"/>
          <a:chExt cx="0" cy="0"/>
        </a:xfrm>
      </p:grpSpPr>
      <p:sp>
        <p:nvSpPr>
          <p:cNvPr id="532" name="Google Shape;532;p51"/>
          <p:cNvSpPr txBox="1"/>
          <p:nvPr>
            <p:ph type="title"/>
          </p:nvPr>
        </p:nvSpPr>
        <p:spPr>
          <a:xfrm>
            <a:off x="310388" y="92405"/>
            <a:ext cx="2926080" cy="454025"/>
          </a:xfrm>
          <a:prstGeom prst="rect">
            <a:avLst/>
          </a:prstGeom>
          <a:noFill/>
          <a:ln>
            <a:noFill/>
          </a:ln>
        </p:spPr>
        <p:txBody>
          <a:bodyPr anchorCtr="0" anchor="ctr" bIns="0" lIns="0" spcFirstLastPara="1" rIns="0" wrap="square" tIns="13950">
            <a:spAutoFit/>
          </a:bodyPr>
          <a:lstStyle/>
          <a:p>
            <a:pPr indent="0" lvl="0" marL="12700" rtl="0" algn="l">
              <a:lnSpc>
                <a:spcPct val="100000"/>
              </a:lnSpc>
              <a:spcBef>
                <a:spcPts val="0"/>
              </a:spcBef>
              <a:spcAft>
                <a:spcPts val="0"/>
              </a:spcAft>
              <a:buClr>
                <a:srgbClr val="8063A1"/>
              </a:buClr>
              <a:buSzPts val="3300"/>
              <a:buFont typeface="Arial"/>
              <a:buNone/>
            </a:pPr>
            <a:r>
              <a:rPr b="1" lang="en-US">
                <a:solidFill>
                  <a:srgbClr val="8063A1"/>
                </a:solidFill>
                <a:latin typeface="Arial"/>
                <a:ea typeface="Arial"/>
                <a:cs typeface="Arial"/>
                <a:sym typeface="Arial"/>
              </a:rPr>
              <a:t>Requirement Levels</a:t>
            </a:r>
            <a:endParaRPr/>
          </a:p>
        </p:txBody>
      </p:sp>
      <p:sp>
        <p:nvSpPr>
          <p:cNvPr id="533" name="Google Shape;533;p51"/>
          <p:cNvSpPr txBox="1"/>
          <p:nvPr/>
        </p:nvSpPr>
        <p:spPr>
          <a:xfrm>
            <a:off x="2540" y="777062"/>
            <a:ext cx="9068435" cy="4490085"/>
          </a:xfrm>
          <a:prstGeom prst="rect">
            <a:avLst/>
          </a:prstGeom>
          <a:noFill/>
          <a:ln>
            <a:noFill/>
          </a:ln>
        </p:spPr>
        <p:txBody>
          <a:bodyPr anchorCtr="0" anchor="t" bIns="0" lIns="0" spcFirstLastPara="1" rIns="0" wrap="square" tIns="12700">
            <a:spAutoFit/>
          </a:bodyPr>
          <a:lstStyle/>
          <a:p>
            <a:pPr indent="-344805" lvl="0" marL="356870" marR="0" rtl="0" algn="l">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Required	:	</a:t>
            </a:r>
            <a:r>
              <a:rPr lang="en-US" sz="2400">
                <a:solidFill>
                  <a:schemeClr val="dk1"/>
                </a:solidFill>
                <a:latin typeface="Arial"/>
                <a:ea typeface="Arial"/>
                <a:cs typeface="Arial"/>
                <a:sym typeface="Arial"/>
              </a:rPr>
              <a:t>An	RFC	is	labeled	required	if	it	is	implemented	by	all</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internet systems to achieve minimum conformance.</a:t>
            </a:r>
            <a:endParaRPr sz="2400">
              <a:solidFill>
                <a:schemeClr val="dk1"/>
              </a:solidFill>
              <a:latin typeface="Arial"/>
              <a:ea typeface="Arial"/>
              <a:cs typeface="Arial"/>
              <a:sym typeface="Arial"/>
            </a:endParaRPr>
          </a:p>
          <a:p>
            <a:pPr indent="0" lvl="0" marL="558165" marR="0" rtl="0" algn="l">
              <a:lnSpc>
                <a:spcPct val="100000"/>
              </a:lnSpc>
              <a:spcBef>
                <a:spcPts val="580"/>
              </a:spcBef>
              <a:spcAft>
                <a:spcPts val="0"/>
              </a:spcAft>
              <a:buNone/>
            </a:pPr>
            <a:r>
              <a:rPr lang="en-US" sz="2400">
                <a:solidFill>
                  <a:schemeClr val="dk1"/>
                </a:solidFill>
                <a:latin typeface="Arial"/>
                <a:ea typeface="Arial"/>
                <a:cs typeface="Arial"/>
                <a:sym typeface="Arial"/>
              </a:rPr>
              <a:t>Eg : IP and ICMP are required protocols</a:t>
            </a:r>
            <a:endParaRPr sz="2400">
              <a:solidFill>
                <a:schemeClr val="dk1"/>
              </a:solidFill>
              <a:latin typeface="Arial"/>
              <a:ea typeface="Arial"/>
              <a:cs typeface="Arial"/>
              <a:sym typeface="Arial"/>
            </a:endParaRPr>
          </a:p>
          <a:p>
            <a:pPr indent="-344805" lvl="0" marL="356870" marR="6350" rtl="0" algn="l">
              <a:lnSpc>
                <a:spcPct val="100000"/>
              </a:lnSpc>
              <a:spcBef>
                <a:spcPts val="575"/>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Recommended : </a:t>
            </a:r>
            <a:r>
              <a:rPr lang="en-US" sz="2400">
                <a:solidFill>
                  <a:schemeClr val="dk1"/>
                </a:solidFill>
                <a:latin typeface="Arial"/>
                <a:ea typeface="Arial"/>
                <a:cs typeface="Arial"/>
                <a:sym typeface="Arial"/>
              </a:rPr>
              <a:t>An	RFC is labeled recommended if it is not required  for minimum conformance.</a:t>
            </a:r>
            <a:endParaRPr sz="2400">
              <a:solidFill>
                <a:schemeClr val="dk1"/>
              </a:solidFill>
              <a:latin typeface="Arial"/>
              <a:ea typeface="Arial"/>
              <a:cs typeface="Arial"/>
              <a:sym typeface="Arial"/>
            </a:endParaRPr>
          </a:p>
          <a:p>
            <a:pPr indent="0" lvl="0" marL="558165" marR="0" rtl="0" algn="l">
              <a:lnSpc>
                <a:spcPct val="100000"/>
              </a:lnSpc>
              <a:spcBef>
                <a:spcPts val="580"/>
              </a:spcBef>
              <a:spcAft>
                <a:spcPts val="0"/>
              </a:spcAft>
              <a:buNone/>
            </a:pPr>
            <a:r>
              <a:rPr lang="en-US" sz="2400">
                <a:solidFill>
                  <a:schemeClr val="dk1"/>
                </a:solidFill>
                <a:latin typeface="Arial"/>
                <a:ea typeface="Arial"/>
                <a:cs typeface="Arial"/>
                <a:sym typeface="Arial"/>
              </a:rPr>
              <a:t>Eg : FTP and TELNET are recommended protocols</a:t>
            </a:r>
            <a:endParaRPr sz="2400">
              <a:solidFill>
                <a:schemeClr val="dk1"/>
              </a:solidFill>
              <a:latin typeface="Arial"/>
              <a:ea typeface="Arial"/>
              <a:cs typeface="Arial"/>
              <a:sym typeface="Arial"/>
            </a:endParaRPr>
          </a:p>
          <a:p>
            <a:pPr indent="-344805" lvl="0" marL="356870" marR="6350" rtl="0" algn="l">
              <a:lnSpc>
                <a:spcPct val="100000"/>
              </a:lnSpc>
              <a:spcBef>
                <a:spcPts val="575"/>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Elective	</a:t>
            </a:r>
            <a:r>
              <a:rPr lang="en-US" sz="2400">
                <a:solidFill>
                  <a:schemeClr val="dk1"/>
                </a:solidFill>
                <a:latin typeface="Arial"/>
                <a:ea typeface="Arial"/>
                <a:cs typeface="Arial"/>
                <a:sym typeface="Arial"/>
              </a:rPr>
              <a:t>:	An	RFC	is	labeled	elective	is	not	required	and	not  recommended. However, a system can use it for its own benefit.</a:t>
            </a:r>
            <a:endParaRPr sz="2400">
              <a:solidFill>
                <a:schemeClr val="dk1"/>
              </a:solidFill>
              <a:latin typeface="Arial"/>
              <a:ea typeface="Arial"/>
              <a:cs typeface="Arial"/>
              <a:sym typeface="Arial"/>
            </a:endParaRPr>
          </a:p>
          <a:p>
            <a:pPr indent="-344805" lvl="0" marL="356870" marR="5715" rtl="0" algn="l">
              <a:lnSpc>
                <a:spcPct val="100000"/>
              </a:lnSpc>
              <a:spcBef>
                <a:spcPts val="58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Limited Use : </a:t>
            </a:r>
            <a:r>
              <a:rPr lang="en-US" sz="2400">
                <a:solidFill>
                  <a:schemeClr val="dk1"/>
                </a:solidFill>
                <a:latin typeface="Arial"/>
                <a:ea typeface="Arial"/>
                <a:cs typeface="Arial"/>
                <a:sym typeface="Arial"/>
              </a:rPr>
              <a:t>An RFC is labeled limited use should be used only in  limited situation</a:t>
            </a:r>
            <a:endParaRPr sz="2400">
              <a:solidFill>
                <a:schemeClr val="dk1"/>
              </a:solidFill>
              <a:latin typeface="Arial"/>
              <a:ea typeface="Arial"/>
              <a:cs typeface="Arial"/>
              <a:sym typeface="Arial"/>
            </a:endParaRPr>
          </a:p>
          <a:p>
            <a:pPr indent="0" lvl="0" marL="558165" marR="0" rtl="0" algn="l">
              <a:lnSpc>
                <a:spcPct val="100000"/>
              </a:lnSpc>
              <a:spcBef>
                <a:spcPts val="580"/>
              </a:spcBef>
              <a:spcAft>
                <a:spcPts val="0"/>
              </a:spcAft>
              <a:buNone/>
            </a:pPr>
            <a:r>
              <a:rPr lang="en-US" sz="2400">
                <a:solidFill>
                  <a:schemeClr val="dk1"/>
                </a:solidFill>
                <a:latin typeface="Arial"/>
                <a:ea typeface="Arial"/>
                <a:cs typeface="Arial"/>
                <a:sym typeface="Arial"/>
              </a:rPr>
              <a:t>Eg: experimental RFCs.</a:t>
            </a:r>
            <a:endParaRPr sz="2400">
              <a:solidFill>
                <a:schemeClr val="dk1"/>
              </a:solidFill>
              <a:latin typeface="Arial"/>
              <a:ea typeface="Arial"/>
              <a:cs typeface="Arial"/>
              <a:sym typeface="Arial"/>
            </a:endParaRPr>
          </a:p>
        </p:txBody>
      </p:sp>
      <p:sp>
        <p:nvSpPr>
          <p:cNvPr id="534" name="Google Shape;534;p51"/>
          <p:cNvSpPr txBox="1"/>
          <p:nvPr/>
        </p:nvSpPr>
        <p:spPr>
          <a:xfrm>
            <a:off x="2540" y="5314594"/>
            <a:ext cx="4457065" cy="1196340"/>
          </a:xfrm>
          <a:prstGeom prst="rect">
            <a:avLst/>
          </a:prstGeom>
          <a:noFill/>
          <a:ln>
            <a:noFill/>
          </a:ln>
        </p:spPr>
        <p:txBody>
          <a:bodyPr anchorCtr="0" anchor="t" bIns="0" lIns="0" spcFirstLastPara="1" rIns="0" wrap="square" tIns="12700">
            <a:spAutoFit/>
          </a:bodyPr>
          <a:lstStyle/>
          <a:p>
            <a:pPr indent="-344805" lvl="0" marL="356870" marR="5080" rtl="0" algn="l">
              <a:lnSpc>
                <a:spcPct val="100000"/>
              </a:lnSpc>
              <a:spcBef>
                <a:spcPts val="0"/>
              </a:spcBef>
              <a:spcAft>
                <a:spcPts val="0"/>
              </a:spcAft>
              <a:buClr>
                <a:srgbClr val="00AF50"/>
              </a:buClr>
              <a:buSzPts val="2400"/>
              <a:buFont typeface="Noto Sans Symbols"/>
              <a:buChar char="⮚"/>
            </a:pPr>
            <a:r>
              <a:rPr lang="en-US" sz="2400">
                <a:solidFill>
                  <a:srgbClr val="00AF50"/>
                </a:solidFill>
                <a:latin typeface="Arial"/>
                <a:ea typeface="Arial"/>
                <a:cs typeface="Arial"/>
                <a:sym typeface="Arial"/>
              </a:rPr>
              <a:t>Not	Recommended	</a:t>
            </a:r>
            <a:r>
              <a:rPr lang="en-US" sz="2400">
                <a:solidFill>
                  <a:schemeClr val="dk1"/>
                </a:solidFill>
                <a:latin typeface="Arial"/>
                <a:ea typeface="Arial"/>
                <a:cs typeface="Arial"/>
                <a:sym typeface="Arial"/>
              </a:rPr>
              <a:t>:	An	RFC  inappropriate for general use.</a:t>
            </a:r>
            <a:endParaRPr sz="2400">
              <a:solidFill>
                <a:schemeClr val="dk1"/>
              </a:solidFill>
              <a:latin typeface="Arial"/>
              <a:ea typeface="Arial"/>
              <a:cs typeface="Arial"/>
              <a:sym typeface="Arial"/>
            </a:endParaRPr>
          </a:p>
          <a:p>
            <a:pPr indent="0" lvl="0" marL="558165" marR="0" rtl="0" algn="l">
              <a:lnSpc>
                <a:spcPct val="100000"/>
              </a:lnSpc>
              <a:spcBef>
                <a:spcPts val="575"/>
              </a:spcBef>
              <a:spcAft>
                <a:spcPts val="0"/>
              </a:spcAft>
              <a:buNone/>
            </a:pPr>
            <a:r>
              <a:rPr lang="en-US" sz="2400">
                <a:solidFill>
                  <a:schemeClr val="dk1"/>
                </a:solidFill>
                <a:latin typeface="Arial"/>
                <a:ea typeface="Arial"/>
                <a:cs typeface="Arial"/>
                <a:sym typeface="Arial"/>
              </a:rPr>
              <a:t>Eg:historic RFCs.</a:t>
            </a:r>
            <a:endParaRPr sz="2400">
              <a:solidFill>
                <a:schemeClr val="dk1"/>
              </a:solidFill>
              <a:latin typeface="Arial"/>
              <a:ea typeface="Arial"/>
              <a:cs typeface="Arial"/>
              <a:sym typeface="Arial"/>
            </a:endParaRPr>
          </a:p>
        </p:txBody>
      </p:sp>
      <p:sp>
        <p:nvSpPr>
          <p:cNvPr id="535" name="Google Shape;535;p51"/>
          <p:cNvSpPr txBox="1"/>
          <p:nvPr/>
        </p:nvSpPr>
        <p:spPr>
          <a:xfrm>
            <a:off x="4649215" y="5314594"/>
            <a:ext cx="442277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is	labeled	not	recommended	is</a:t>
            </a:r>
            <a:endParaRPr sz="2400">
              <a:solidFill>
                <a:schemeClr val="dk1"/>
              </a:solidFill>
              <a:latin typeface="Arial"/>
              <a:ea typeface="Arial"/>
              <a:cs typeface="Arial"/>
              <a:sym typeface="Arial"/>
            </a:endParaRPr>
          </a:p>
        </p:txBody>
      </p:sp>
      <p:sp>
        <p:nvSpPr>
          <p:cNvPr id="536" name="Google Shape;536;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37" name="Google Shape;537;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38" name="Google Shape;538;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2" name="Shape 542"/>
        <p:cNvGrpSpPr/>
        <p:nvPr/>
      </p:nvGrpSpPr>
      <p:grpSpPr>
        <a:xfrm>
          <a:off x="0" y="0"/>
          <a:ext cx="0" cy="0"/>
          <a:chOff x="0" y="0"/>
          <a:chExt cx="0" cy="0"/>
        </a:xfrm>
      </p:grpSpPr>
      <p:sp>
        <p:nvSpPr>
          <p:cNvPr id="543" name="Google Shape;543;p52"/>
          <p:cNvSpPr txBox="1"/>
          <p:nvPr>
            <p:ph type="title"/>
          </p:nvPr>
        </p:nvSpPr>
        <p:spPr>
          <a:xfrm>
            <a:off x="536244" y="0"/>
            <a:ext cx="3518535" cy="453390"/>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8063A1"/>
              </a:buClr>
              <a:buSzPts val="3300"/>
              <a:buFont typeface="Arial"/>
              <a:buNone/>
            </a:pPr>
            <a:r>
              <a:rPr b="1" lang="en-US">
                <a:solidFill>
                  <a:srgbClr val="8063A1"/>
                </a:solidFill>
                <a:latin typeface="Arial"/>
                <a:ea typeface="Arial"/>
                <a:cs typeface="Arial"/>
                <a:sym typeface="Arial"/>
              </a:rPr>
              <a:t>Internet Administration</a:t>
            </a:r>
            <a:endParaRPr/>
          </a:p>
        </p:txBody>
      </p:sp>
      <p:sp>
        <p:nvSpPr>
          <p:cNvPr id="544" name="Google Shape;544;p52"/>
          <p:cNvSpPr txBox="1"/>
          <p:nvPr/>
        </p:nvSpPr>
        <p:spPr>
          <a:xfrm>
            <a:off x="307340" y="551430"/>
            <a:ext cx="8688070" cy="2075180"/>
          </a:xfrm>
          <a:prstGeom prst="rect">
            <a:avLst/>
          </a:prstGeom>
          <a:noFill/>
          <a:ln>
            <a:noFill/>
          </a:ln>
        </p:spPr>
        <p:txBody>
          <a:bodyPr anchorCtr="0" anchor="t" bIns="0" lIns="0" spcFirstLastPara="1" rIns="0" wrap="square" tIns="85725">
            <a:spAutoFit/>
          </a:bodyPr>
          <a:lstStyle/>
          <a:p>
            <a:pPr indent="-344805" lvl="0" marL="35687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Internet, with its roots primarily in the research domain.</a:t>
            </a:r>
            <a:endParaRPr sz="2400">
              <a:solidFill>
                <a:schemeClr val="dk1"/>
              </a:solidFill>
              <a:latin typeface="Arial"/>
              <a:ea typeface="Arial"/>
              <a:cs typeface="Arial"/>
              <a:sym typeface="Arial"/>
            </a:endParaRPr>
          </a:p>
          <a:p>
            <a:pPr indent="-344805" lvl="0" marL="356870" marR="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Various	groups	that	coordinate	Internet	issues	have	guided	this</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growth and development.</a:t>
            </a:r>
            <a:endParaRPr sz="2400">
              <a:solidFill>
                <a:schemeClr val="dk1"/>
              </a:solidFill>
              <a:latin typeface="Arial"/>
              <a:ea typeface="Arial"/>
              <a:cs typeface="Arial"/>
              <a:sym typeface="Arial"/>
            </a:endParaRPr>
          </a:p>
          <a:p>
            <a:pPr indent="-344805" lvl="0" marL="356870" marR="6985" rtl="0" algn="l">
              <a:lnSpc>
                <a:spcPct val="100000"/>
              </a:lnSpc>
              <a:spcBef>
                <a:spcPts val="57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Figure	below	shows	the	general	organization	of	Internet  administration</a:t>
            </a:r>
            <a:endParaRPr sz="2400">
              <a:solidFill>
                <a:schemeClr val="dk1"/>
              </a:solidFill>
              <a:latin typeface="Arial"/>
              <a:ea typeface="Arial"/>
              <a:cs typeface="Arial"/>
              <a:sym typeface="Arial"/>
            </a:endParaRPr>
          </a:p>
        </p:txBody>
      </p:sp>
      <p:sp>
        <p:nvSpPr>
          <p:cNvPr id="545" name="Google Shape;545;p52"/>
          <p:cNvSpPr/>
          <p:nvPr/>
        </p:nvSpPr>
        <p:spPr>
          <a:xfrm>
            <a:off x="669847" y="2754521"/>
            <a:ext cx="7726186" cy="383943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47" name="Google Shape;547;p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48" name="Google Shape;548;p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2" name="Shape 552"/>
        <p:cNvGrpSpPr/>
        <p:nvPr/>
      </p:nvGrpSpPr>
      <p:grpSpPr>
        <a:xfrm>
          <a:off x="0" y="0"/>
          <a:ext cx="0" cy="0"/>
          <a:chOff x="0" y="0"/>
          <a:chExt cx="0" cy="0"/>
        </a:xfrm>
      </p:grpSpPr>
      <p:sp>
        <p:nvSpPr>
          <p:cNvPr id="553" name="Google Shape;553;p53"/>
          <p:cNvSpPr txBox="1"/>
          <p:nvPr/>
        </p:nvSpPr>
        <p:spPr>
          <a:xfrm>
            <a:off x="154939" y="93917"/>
            <a:ext cx="8762365" cy="5880100"/>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b="1" lang="en-US" sz="2400">
                <a:solidFill>
                  <a:srgbClr val="00AF50"/>
                </a:solidFill>
                <a:latin typeface="Arial"/>
                <a:ea typeface="Arial"/>
                <a:cs typeface="Arial"/>
                <a:sym typeface="Arial"/>
              </a:rPr>
              <a:t>Internet Society (ISOC)</a:t>
            </a:r>
            <a:endParaRPr sz="2400">
              <a:solidFill>
                <a:schemeClr val="dk1"/>
              </a:solidFill>
              <a:latin typeface="Arial"/>
              <a:ea typeface="Arial"/>
              <a:cs typeface="Arial"/>
              <a:sym typeface="Arial"/>
            </a:endParaRPr>
          </a:p>
          <a:p>
            <a:pPr indent="-344805" lvl="0" marL="356870" marR="889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ISOC is an international, nonprofit organization formed in 1992 to  provide support for the Internet standards process.</a:t>
            </a:r>
            <a:endParaRPr sz="2400">
              <a:solidFill>
                <a:schemeClr val="dk1"/>
              </a:solidFill>
              <a:latin typeface="Arial"/>
              <a:ea typeface="Arial"/>
              <a:cs typeface="Arial"/>
              <a:sym typeface="Arial"/>
            </a:endParaRPr>
          </a:p>
          <a:p>
            <a:pPr indent="-344805" lvl="0" marL="356870" marR="5080" rtl="0" algn="l">
              <a:lnSpc>
                <a:spcPct val="100000"/>
              </a:lnSpc>
              <a:spcBef>
                <a:spcPts val="57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ISOC accomplishes this through maintaining and supporting other  Internet administrative bodies such as IAB,IETF, IRTF, and IANA .</a:t>
            </a:r>
            <a:endParaRPr sz="2400">
              <a:solidFill>
                <a:schemeClr val="dk1"/>
              </a:solidFill>
              <a:latin typeface="Arial"/>
              <a:ea typeface="Arial"/>
              <a:cs typeface="Arial"/>
              <a:sym typeface="Arial"/>
            </a:endParaRPr>
          </a:p>
          <a:p>
            <a:pPr indent="-415290" lvl="0" marL="427355" marR="0" rtl="0" algn="l">
              <a:lnSpc>
                <a:spcPct val="100000"/>
              </a:lnSpc>
              <a:spcBef>
                <a:spcPts val="58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Also promotes research and other scholarly activities relating to</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the Internet.</a:t>
            </a:r>
            <a:endParaRPr sz="2400">
              <a:solidFill>
                <a:schemeClr val="dk1"/>
              </a:solidFill>
              <a:latin typeface="Arial"/>
              <a:ea typeface="Arial"/>
              <a:cs typeface="Arial"/>
              <a:sym typeface="Arial"/>
            </a:endParaRPr>
          </a:p>
          <a:p>
            <a:pPr indent="0" lvl="0" marL="12700" marR="0" rtl="0" algn="l">
              <a:lnSpc>
                <a:spcPct val="100000"/>
              </a:lnSpc>
              <a:spcBef>
                <a:spcPts val="575"/>
              </a:spcBef>
              <a:spcAft>
                <a:spcPts val="0"/>
              </a:spcAft>
              <a:buNone/>
            </a:pPr>
            <a:r>
              <a:rPr b="1" lang="en-US" sz="2400">
                <a:solidFill>
                  <a:srgbClr val="00AF50"/>
                </a:solidFill>
                <a:latin typeface="Arial"/>
                <a:ea typeface="Arial"/>
                <a:cs typeface="Arial"/>
                <a:sym typeface="Arial"/>
              </a:rPr>
              <a:t>Internet Architecture Board (IAB)</a:t>
            </a:r>
            <a:endParaRPr sz="2400">
              <a:solidFill>
                <a:schemeClr val="dk1"/>
              </a:solidFill>
              <a:latin typeface="Arial"/>
              <a:ea typeface="Arial"/>
              <a:cs typeface="Arial"/>
              <a:sym typeface="Arial"/>
            </a:endParaRPr>
          </a:p>
          <a:p>
            <a:pPr indent="-344805" lvl="0" marL="356870" marR="0" rtl="0" algn="l">
              <a:lnSpc>
                <a:spcPct val="100000"/>
              </a:lnSpc>
              <a:spcBef>
                <a:spcPts val="57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The IAB	is the technical advisor to the ISOC.</a:t>
            </a:r>
            <a:endParaRPr sz="2400">
              <a:solidFill>
                <a:schemeClr val="dk1"/>
              </a:solidFill>
              <a:latin typeface="Arial"/>
              <a:ea typeface="Arial"/>
              <a:cs typeface="Arial"/>
              <a:sym typeface="Arial"/>
            </a:endParaRPr>
          </a:p>
          <a:p>
            <a:pPr indent="-479425" lvl="0" marL="491490" marR="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Purposes</a:t>
            </a:r>
            <a:endParaRPr sz="2400">
              <a:solidFill>
                <a:schemeClr val="dk1"/>
              </a:solidFill>
              <a:latin typeface="Arial"/>
              <a:ea typeface="Arial"/>
              <a:cs typeface="Arial"/>
              <a:sym typeface="Arial"/>
            </a:endParaRPr>
          </a:p>
          <a:p>
            <a:pPr indent="-302260" lvl="1" marL="881380" marR="0" rtl="0" algn="l">
              <a:lnSpc>
                <a:spcPct val="100000"/>
              </a:lnSpc>
              <a:spcBef>
                <a:spcPts val="5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oversee the continuing development of the TCP/IP</a:t>
            </a:r>
            <a:endParaRPr b="0" i="0" sz="2400" u="none" cap="none" strike="noStrike">
              <a:solidFill>
                <a:schemeClr val="dk1"/>
              </a:solidFill>
              <a:latin typeface="Arial"/>
              <a:ea typeface="Arial"/>
              <a:cs typeface="Arial"/>
              <a:sym typeface="Arial"/>
            </a:endParaRPr>
          </a:p>
          <a:p>
            <a:pPr indent="0" lvl="0" marL="759460" marR="0" rtl="0" algn="l">
              <a:lnSpc>
                <a:spcPct val="100000"/>
              </a:lnSpc>
              <a:spcBef>
                <a:spcPts val="575"/>
              </a:spcBef>
              <a:spcAft>
                <a:spcPts val="0"/>
              </a:spcAft>
              <a:buNone/>
            </a:pPr>
            <a:r>
              <a:rPr lang="en-US" sz="2400">
                <a:solidFill>
                  <a:schemeClr val="dk1"/>
                </a:solidFill>
                <a:latin typeface="Arial"/>
                <a:ea typeface="Arial"/>
                <a:cs typeface="Arial"/>
                <a:sym typeface="Arial"/>
              </a:rPr>
              <a:t>Protocol Suite</a:t>
            </a:r>
            <a:endParaRPr sz="2400">
              <a:solidFill>
                <a:schemeClr val="dk1"/>
              </a:solidFill>
              <a:latin typeface="Arial"/>
              <a:ea typeface="Arial"/>
              <a:cs typeface="Arial"/>
              <a:sym typeface="Arial"/>
            </a:endParaRPr>
          </a:p>
          <a:p>
            <a:pPr indent="-247650" lvl="1" marL="826769" marR="0" rtl="0" algn="l">
              <a:lnSpc>
                <a:spcPct val="100000"/>
              </a:lnSpc>
              <a:spcBef>
                <a:spcPts val="5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serve in a technical advisory capacity to research members of</a:t>
            </a:r>
            <a:endParaRPr b="0" i="0" sz="2400" u="none" cap="none" strike="noStrike">
              <a:solidFill>
                <a:schemeClr val="dk1"/>
              </a:solidFill>
              <a:latin typeface="Arial"/>
              <a:ea typeface="Arial"/>
              <a:cs typeface="Arial"/>
              <a:sym typeface="Arial"/>
            </a:endParaRPr>
          </a:p>
          <a:p>
            <a:pPr indent="0" lvl="0" marL="579755" marR="0" rtl="0" algn="l">
              <a:lnSpc>
                <a:spcPct val="100000"/>
              </a:lnSpc>
              <a:spcBef>
                <a:spcPts val="0"/>
              </a:spcBef>
              <a:spcAft>
                <a:spcPts val="0"/>
              </a:spcAft>
              <a:buNone/>
            </a:pPr>
            <a:r>
              <a:rPr lang="en-US" sz="2400">
                <a:solidFill>
                  <a:schemeClr val="dk1"/>
                </a:solidFill>
                <a:latin typeface="Arial"/>
                <a:ea typeface="Arial"/>
                <a:cs typeface="Arial"/>
                <a:sym typeface="Arial"/>
              </a:rPr>
              <a:t>the Internet community.</a:t>
            </a:r>
            <a:endParaRPr sz="2400">
              <a:solidFill>
                <a:schemeClr val="dk1"/>
              </a:solidFill>
              <a:latin typeface="Arial"/>
              <a:ea typeface="Arial"/>
              <a:cs typeface="Arial"/>
              <a:sym typeface="Arial"/>
            </a:endParaRPr>
          </a:p>
        </p:txBody>
      </p:sp>
      <p:sp>
        <p:nvSpPr>
          <p:cNvPr id="554" name="Google Shape;554;p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55" name="Google Shape;555;p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56" name="Google Shape;556;p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0" name="Shape 560"/>
        <p:cNvGrpSpPr/>
        <p:nvPr/>
      </p:nvGrpSpPr>
      <p:grpSpPr>
        <a:xfrm>
          <a:off x="0" y="0"/>
          <a:ext cx="0" cy="0"/>
          <a:chOff x="0" y="0"/>
          <a:chExt cx="0" cy="0"/>
        </a:xfrm>
      </p:grpSpPr>
      <p:sp>
        <p:nvSpPr>
          <p:cNvPr id="561" name="Google Shape;561;p54"/>
          <p:cNvSpPr txBox="1"/>
          <p:nvPr/>
        </p:nvSpPr>
        <p:spPr>
          <a:xfrm>
            <a:off x="307340" y="292858"/>
            <a:ext cx="8209915" cy="5001895"/>
          </a:xfrm>
          <a:prstGeom prst="rect">
            <a:avLst/>
          </a:prstGeom>
          <a:noFill/>
          <a:ln>
            <a:noFill/>
          </a:ln>
        </p:spPr>
        <p:txBody>
          <a:bodyPr anchorCtr="0" anchor="t" bIns="0" lIns="0" spcFirstLastPara="1" rIns="0" wrap="square" tIns="12050">
            <a:spAutoFit/>
          </a:bodyPr>
          <a:lstStyle/>
          <a:p>
            <a:pPr indent="-357505" lvl="0" marL="357505" marR="492759" rtl="0" algn="l">
              <a:lnSpc>
                <a:spcPct val="1201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IAB accomplishes this through its two primary components:  1.Internet Engineering Task Force (IETF)</a:t>
            </a:r>
            <a:endParaRPr sz="2400">
              <a:solidFill>
                <a:schemeClr val="dk1"/>
              </a:solidFill>
              <a:latin typeface="Arial"/>
              <a:ea typeface="Arial"/>
              <a:cs typeface="Arial"/>
              <a:sym typeface="Arial"/>
            </a:endParaRPr>
          </a:p>
          <a:p>
            <a:pPr indent="0" lvl="0" marL="488315" marR="0" rtl="0" algn="l">
              <a:lnSpc>
                <a:spcPct val="100000"/>
              </a:lnSpc>
              <a:spcBef>
                <a:spcPts val="575"/>
              </a:spcBef>
              <a:spcAft>
                <a:spcPts val="0"/>
              </a:spcAft>
              <a:buNone/>
            </a:pPr>
            <a:r>
              <a:rPr lang="en-US" sz="2400">
                <a:solidFill>
                  <a:schemeClr val="dk1"/>
                </a:solidFill>
                <a:latin typeface="Arial"/>
                <a:ea typeface="Arial"/>
                <a:cs typeface="Arial"/>
                <a:sym typeface="Arial"/>
              </a:rPr>
              <a:t>2.Internet Research Task Force (IRTF).</a:t>
            </a:r>
            <a:endParaRPr sz="2400">
              <a:solidFill>
                <a:schemeClr val="dk1"/>
              </a:solidFill>
              <a:latin typeface="Arial"/>
              <a:ea typeface="Arial"/>
              <a:cs typeface="Arial"/>
              <a:sym typeface="Arial"/>
            </a:endParaRPr>
          </a:p>
          <a:p>
            <a:pPr indent="-344805" lvl="0" marL="356870" marR="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Another responsibility of the IAB is the editorial management</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of the RFCs.</a:t>
            </a:r>
            <a:endParaRPr sz="2400">
              <a:solidFill>
                <a:schemeClr val="dk1"/>
              </a:solidFill>
              <a:latin typeface="Arial"/>
              <a:ea typeface="Arial"/>
              <a:cs typeface="Arial"/>
              <a:sym typeface="Arial"/>
            </a:endParaRPr>
          </a:p>
          <a:p>
            <a:pPr indent="0" lvl="0" marL="12700" marR="0" rtl="0" algn="l">
              <a:lnSpc>
                <a:spcPct val="100000"/>
              </a:lnSpc>
              <a:spcBef>
                <a:spcPts val="580"/>
              </a:spcBef>
              <a:spcAft>
                <a:spcPts val="0"/>
              </a:spcAft>
              <a:buNone/>
            </a:pPr>
            <a:r>
              <a:rPr b="1" lang="en-US" sz="2400">
                <a:solidFill>
                  <a:srgbClr val="00AF50"/>
                </a:solidFill>
                <a:latin typeface="Arial"/>
                <a:ea typeface="Arial"/>
                <a:cs typeface="Arial"/>
                <a:sym typeface="Arial"/>
              </a:rPr>
              <a:t>Internet Engineering Task Force(IETF )</a:t>
            </a:r>
            <a:endParaRPr sz="2400">
              <a:solidFill>
                <a:schemeClr val="dk1"/>
              </a:solidFill>
              <a:latin typeface="Arial"/>
              <a:ea typeface="Arial"/>
              <a:cs typeface="Arial"/>
              <a:sym typeface="Arial"/>
            </a:endParaRPr>
          </a:p>
          <a:p>
            <a:pPr indent="-408940" lvl="0" marL="421005" marR="0" rtl="0" algn="l">
              <a:lnSpc>
                <a:spcPct val="100000"/>
              </a:lnSpc>
              <a:spcBef>
                <a:spcPts val="57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Forum of working groups managed by the Internet Engineering</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Steering Group (IESG).</a:t>
            </a:r>
            <a:endParaRPr sz="2400">
              <a:solidFill>
                <a:schemeClr val="dk1"/>
              </a:solidFill>
              <a:latin typeface="Arial"/>
              <a:ea typeface="Arial"/>
              <a:cs typeface="Arial"/>
              <a:sym typeface="Arial"/>
            </a:endParaRPr>
          </a:p>
          <a:p>
            <a:pPr indent="-344805" lvl="0" marL="356870" marR="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Responsible for identifying operational problems and</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proposing solutions to these problems.</a:t>
            </a:r>
            <a:endParaRPr sz="2400">
              <a:solidFill>
                <a:schemeClr val="dk1"/>
              </a:solidFill>
              <a:latin typeface="Arial"/>
              <a:ea typeface="Arial"/>
              <a:cs typeface="Arial"/>
              <a:sym typeface="Arial"/>
            </a:endParaRPr>
          </a:p>
          <a:p>
            <a:pPr indent="-344805" lvl="0" marL="356870" marR="266700" rtl="0" algn="l">
              <a:lnSpc>
                <a:spcPct val="100000"/>
              </a:lnSpc>
              <a:spcBef>
                <a:spcPts val="58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Also develops and reviews specifications intended as Internet  standards.</a:t>
            </a:r>
            <a:endParaRPr sz="2400">
              <a:solidFill>
                <a:schemeClr val="dk1"/>
              </a:solidFill>
              <a:latin typeface="Arial"/>
              <a:ea typeface="Arial"/>
              <a:cs typeface="Arial"/>
              <a:sym typeface="Arial"/>
            </a:endParaRPr>
          </a:p>
        </p:txBody>
      </p:sp>
      <p:sp>
        <p:nvSpPr>
          <p:cNvPr id="562" name="Google Shape;562;p5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63" name="Google Shape;563;p5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64" name="Google Shape;564;p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8" name="Shape 568"/>
        <p:cNvGrpSpPr/>
        <p:nvPr/>
      </p:nvGrpSpPr>
      <p:grpSpPr>
        <a:xfrm>
          <a:off x="0" y="0"/>
          <a:ext cx="0" cy="0"/>
          <a:chOff x="0" y="0"/>
          <a:chExt cx="0" cy="0"/>
        </a:xfrm>
      </p:grpSpPr>
      <p:sp>
        <p:nvSpPr>
          <p:cNvPr id="569" name="Google Shape;569;p55"/>
          <p:cNvSpPr txBox="1"/>
          <p:nvPr/>
        </p:nvSpPr>
        <p:spPr>
          <a:xfrm>
            <a:off x="307340" y="170117"/>
            <a:ext cx="5750560" cy="1709420"/>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b="1" lang="en-US" sz="2400">
                <a:solidFill>
                  <a:srgbClr val="00AF50"/>
                </a:solidFill>
                <a:latin typeface="Arial"/>
                <a:ea typeface="Arial"/>
                <a:cs typeface="Arial"/>
                <a:sym typeface="Arial"/>
              </a:rPr>
              <a:t>Internet Research Task Force (</a:t>
            </a:r>
            <a:r>
              <a:rPr b="1" i="1" lang="en-US" sz="2400">
                <a:solidFill>
                  <a:srgbClr val="00AF50"/>
                </a:solidFill>
                <a:latin typeface="Arial"/>
                <a:ea typeface="Arial"/>
                <a:cs typeface="Arial"/>
                <a:sym typeface="Arial"/>
              </a:rPr>
              <a:t>IRTF </a:t>
            </a:r>
            <a:r>
              <a:rPr b="1" lang="en-US" sz="2400">
                <a:solidFill>
                  <a:srgbClr val="00AF50"/>
                </a:solidFill>
                <a:latin typeface="Arial"/>
                <a:ea typeface="Arial"/>
                <a:cs typeface="Arial"/>
                <a:sym typeface="Arial"/>
              </a:rPr>
              <a:t>)</a:t>
            </a:r>
            <a:endParaRPr sz="2400">
              <a:solidFill>
                <a:schemeClr val="dk1"/>
              </a:solidFill>
              <a:latin typeface="Arial"/>
              <a:ea typeface="Arial"/>
              <a:cs typeface="Arial"/>
              <a:sym typeface="Arial"/>
            </a:endParaRPr>
          </a:p>
          <a:p>
            <a:pPr indent="-344805" lvl="0" marL="356870" marR="5080" rtl="0" algn="l">
              <a:lnSpc>
                <a:spcPct val="100000"/>
              </a:lnSpc>
              <a:spcBef>
                <a:spcPts val="580"/>
              </a:spcBef>
              <a:spcAft>
                <a:spcPts val="0"/>
              </a:spcAft>
              <a:buClr>
                <a:schemeClr val="dk1"/>
              </a:buClr>
              <a:buSzPts val="2400"/>
              <a:buFont typeface="Arial"/>
              <a:buChar char="•"/>
            </a:pPr>
            <a:r>
              <a:rPr lang="en-US" sz="2400">
                <a:solidFill>
                  <a:schemeClr val="dk1"/>
                </a:solidFill>
                <a:latin typeface="Arial"/>
                <a:ea typeface="Arial"/>
                <a:cs typeface="Arial"/>
                <a:sym typeface="Arial"/>
              </a:rPr>
              <a:t>forum	of	working	groups	managed	by  Steering Group (IRSG).</a:t>
            </a:r>
            <a:endParaRPr sz="2400">
              <a:solidFill>
                <a:schemeClr val="dk1"/>
              </a:solidFill>
              <a:latin typeface="Arial"/>
              <a:ea typeface="Arial"/>
              <a:cs typeface="Arial"/>
              <a:sym typeface="Arial"/>
            </a:endParaRPr>
          </a:p>
          <a:p>
            <a:pPr indent="-415290" lvl="0" marL="427355" marR="0" rtl="0" algn="l">
              <a:lnSpc>
                <a:spcPct val="100000"/>
              </a:lnSpc>
              <a:spcBef>
                <a:spcPts val="580"/>
              </a:spcBef>
              <a:spcAft>
                <a:spcPts val="0"/>
              </a:spcAft>
              <a:buClr>
                <a:schemeClr val="dk1"/>
              </a:buClr>
              <a:buSzPts val="2400"/>
              <a:buFont typeface="Arial"/>
              <a:buChar char="•"/>
            </a:pPr>
            <a:r>
              <a:rPr lang="en-US" sz="2400">
                <a:solidFill>
                  <a:schemeClr val="dk1"/>
                </a:solidFill>
                <a:latin typeface="Arial"/>
                <a:ea typeface="Arial"/>
                <a:cs typeface="Arial"/>
                <a:sym typeface="Arial"/>
              </a:rPr>
              <a:t>focuses	on	long-term	research	topics</a:t>
            </a:r>
            <a:endParaRPr sz="2400">
              <a:solidFill>
                <a:schemeClr val="dk1"/>
              </a:solidFill>
              <a:latin typeface="Arial"/>
              <a:ea typeface="Arial"/>
              <a:cs typeface="Arial"/>
              <a:sym typeface="Arial"/>
            </a:endParaRPr>
          </a:p>
        </p:txBody>
      </p:sp>
      <p:sp>
        <p:nvSpPr>
          <p:cNvPr id="570" name="Google Shape;570;p55"/>
          <p:cNvSpPr txBox="1"/>
          <p:nvPr/>
        </p:nvSpPr>
        <p:spPr>
          <a:xfrm>
            <a:off x="6033261" y="682497"/>
            <a:ext cx="2579370" cy="1196975"/>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2400">
                <a:solidFill>
                  <a:schemeClr val="dk1"/>
                </a:solidFill>
                <a:latin typeface="Arial"/>
                <a:ea typeface="Arial"/>
                <a:cs typeface="Arial"/>
                <a:sym typeface="Arial"/>
              </a:rPr>
              <a:t>Internet	Research</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30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2400">
                <a:solidFill>
                  <a:schemeClr val="dk1"/>
                </a:solidFill>
                <a:latin typeface="Arial"/>
                <a:ea typeface="Arial"/>
                <a:cs typeface="Arial"/>
                <a:sym typeface="Arial"/>
              </a:rPr>
              <a:t>related	to	Internet</a:t>
            </a:r>
            <a:endParaRPr sz="2400">
              <a:solidFill>
                <a:schemeClr val="dk1"/>
              </a:solidFill>
              <a:latin typeface="Arial"/>
              <a:ea typeface="Arial"/>
              <a:cs typeface="Arial"/>
              <a:sym typeface="Arial"/>
            </a:endParaRPr>
          </a:p>
        </p:txBody>
      </p:sp>
      <p:sp>
        <p:nvSpPr>
          <p:cNvPr id="571" name="Google Shape;571;p55"/>
          <p:cNvSpPr txBox="1"/>
          <p:nvPr/>
        </p:nvSpPr>
        <p:spPr>
          <a:xfrm>
            <a:off x="652068" y="1853565"/>
            <a:ext cx="6572884"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protocols, applications, architecture, and technology.</a:t>
            </a:r>
            <a:endParaRPr sz="2400">
              <a:solidFill>
                <a:schemeClr val="dk1"/>
              </a:solidFill>
              <a:latin typeface="Arial"/>
              <a:ea typeface="Arial"/>
              <a:cs typeface="Arial"/>
              <a:sym typeface="Arial"/>
            </a:endParaRPr>
          </a:p>
        </p:txBody>
      </p:sp>
      <p:sp>
        <p:nvSpPr>
          <p:cNvPr id="572" name="Google Shape;572;p5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73" name="Google Shape;573;p5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74" name="Google Shape;574;p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1" name="Shape 581"/>
        <p:cNvGrpSpPr/>
        <p:nvPr/>
      </p:nvGrpSpPr>
      <p:grpSpPr>
        <a:xfrm>
          <a:off x="0" y="0"/>
          <a:ext cx="0" cy="0"/>
          <a:chOff x="0" y="0"/>
          <a:chExt cx="0" cy="0"/>
        </a:xfrm>
      </p:grpSpPr>
      <p:cxnSp>
        <p:nvCxnSpPr>
          <p:cNvPr id="582" name="Google Shape;582;p56"/>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83" name="Google Shape;583;p56"/>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84" name="Google Shape;584;p56"/>
          <p:cNvSpPr txBox="1"/>
          <p:nvPr/>
        </p:nvSpPr>
        <p:spPr>
          <a:xfrm>
            <a:off x="304800" y="762000"/>
            <a:ext cx="59610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  </a:t>
            </a:r>
            <a:r>
              <a:rPr i="1" lang="en-US" sz="2000">
                <a:solidFill>
                  <a:schemeClr val="dk1"/>
                </a:solidFill>
                <a:latin typeface="Times New Roman"/>
                <a:ea typeface="Times New Roman"/>
                <a:cs typeface="Times New Roman"/>
                <a:sym typeface="Times New Roman"/>
              </a:rPr>
              <a:t>Transmission medium and physical layer</a:t>
            </a:r>
            <a:endParaRPr/>
          </a:p>
        </p:txBody>
      </p:sp>
      <p:cxnSp>
        <p:nvCxnSpPr>
          <p:cNvPr id="585" name="Google Shape;585;p56"/>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586" name="Google Shape;586;p56"/>
          <p:cNvPicPr preferRelativeResize="0"/>
          <p:nvPr/>
        </p:nvPicPr>
        <p:blipFill rotWithShape="1">
          <a:blip r:embed="rId3">
            <a:alphaModFix/>
          </a:blip>
          <a:srcRect b="0" l="0" r="0" t="0"/>
          <a:stretch/>
        </p:blipFill>
        <p:spPr>
          <a:xfrm>
            <a:off x="185738" y="2584450"/>
            <a:ext cx="8729662" cy="2520950"/>
          </a:xfrm>
          <a:prstGeom prst="rect">
            <a:avLst/>
          </a:prstGeom>
          <a:noFill/>
          <a:ln>
            <a:noFill/>
          </a:ln>
        </p:spPr>
      </p:pic>
      <p:sp>
        <p:nvSpPr>
          <p:cNvPr id="587" name="Google Shape;587;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588" name="Google Shape;588;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589" name="Google Shape;589;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6" name="Shape 596"/>
        <p:cNvGrpSpPr/>
        <p:nvPr/>
      </p:nvGrpSpPr>
      <p:grpSpPr>
        <a:xfrm>
          <a:off x="0" y="0"/>
          <a:ext cx="0" cy="0"/>
          <a:chOff x="0" y="0"/>
          <a:chExt cx="0" cy="0"/>
        </a:xfrm>
      </p:grpSpPr>
      <p:cxnSp>
        <p:nvCxnSpPr>
          <p:cNvPr id="597" name="Google Shape;597;p5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598" name="Google Shape;598;p5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599" name="Google Shape;599;p57"/>
          <p:cNvSpPr txBox="1"/>
          <p:nvPr/>
        </p:nvSpPr>
        <p:spPr>
          <a:xfrm>
            <a:off x="304800" y="762000"/>
            <a:ext cx="48117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7.2  </a:t>
            </a:r>
            <a:r>
              <a:rPr i="1" lang="en-US" sz="2000">
                <a:solidFill>
                  <a:schemeClr val="dk1"/>
                </a:solidFill>
                <a:latin typeface="Times New Roman"/>
                <a:ea typeface="Times New Roman"/>
                <a:cs typeface="Times New Roman"/>
                <a:sym typeface="Times New Roman"/>
              </a:rPr>
              <a:t>Classes of transmission media</a:t>
            </a:r>
            <a:endParaRPr/>
          </a:p>
        </p:txBody>
      </p:sp>
      <p:cxnSp>
        <p:nvCxnSpPr>
          <p:cNvPr id="600" name="Google Shape;600;p5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601" name="Google Shape;601;p57"/>
          <p:cNvPicPr preferRelativeResize="0"/>
          <p:nvPr/>
        </p:nvPicPr>
        <p:blipFill rotWithShape="1">
          <a:blip r:embed="rId3">
            <a:alphaModFix/>
          </a:blip>
          <a:srcRect b="0" l="0" r="0" t="0"/>
          <a:stretch/>
        </p:blipFill>
        <p:spPr>
          <a:xfrm>
            <a:off x="457200" y="2100263"/>
            <a:ext cx="7715250" cy="3157537"/>
          </a:xfrm>
          <a:prstGeom prst="rect">
            <a:avLst/>
          </a:prstGeom>
          <a:noFill/>
          <a:ln>
            <a:noFill/>
          </a:ln>
        </p:spPr>
      </p:pic>
      <p:sp>
        <p:nvSpPr>
          <p:cNvPr id="602" name="Google Shape;602;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03" name="Google Shape;603;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04" name="Google Shape;604;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1" name="Shape 611"/>
        <p:cNvGrpSpPr/>
        <p:nvPr/>
      </p:nvGrpSpPr>
      <p:grpSpPr>
        <a:xfrm>
          <a:off x="0" y="0"/>
          <a:ext cx="0" cy="0"/>
          <a:chOff x="0" y="0"/>
          <a:chExt cx="0" cy="0"/>
        </a:xfrm>
      </p:grpSpPr>
      <p:sp>
        <p:nvSpPr>
          <p:cNvPr id="612" name="Google Shape;612;p58"/>
          <p:cNvSpPr/>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13" name="Google Shape;613;p58"/>
          <p:cNvSpPr txBox="1"/>
          <p:nvPr/>
        </p:nvSpPr>
        <p:spPr>
          <a:xfrm>
            <a:off x="228600" y="406400"/>
            <a:ext cx="415766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7-1   GUIDED MEDIA</a:t>
            </a:r>
            <a:endParaRPr/>
          </a:p>
        </p:txBody>
      </p:sp>
      <p:sp>
        <p:nvSpPr>
          <p:cNvPr id="614" name="Google Shape;614;p58"/>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15" name="Google Shape;615;p58"/>
          <p:cNvSpPr/>
          <p:nvPr/>
        </p:nvSpPr>
        <p:spPr>
          <a:xfrm>
            <a:off x="152400" y="1524000"/>
            <a:ext cx="8229600" cy="1373188"/>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Guided media, which are those that provide a conduit from one device to another, include twisted-pair cable, coaxial cable, and fiber-optic cable.</a:t>
            </a:r>
            <a:endParaRPr/>
          </a:p>
        </p:txBody>
      </p:sp>
      <p:sp>
        <p:nvSpPr>
          <p:cNvPr id="616" name="Google Shape;616;p58"/>
          <p:cNvSpPr/>
          <p:nvPr/>
        </p:nvSpPr>
        <p:spPr>
          <a:xfrm>
            <a:off x="152400" y="4679950"/>
            <a:ext cx="6705600" cy="1187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Twisted-Pair Cable</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Coaxial Cable</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Fiber-Optic Cable</a:t>
            </a:r>
            <a:endParaRPr sz="2400">
              <a:solidFill>
                <a:srgbClr val="0033CC"/>
              </a:solidFill>
              <a:latin typeface="Times New Roman"/>
              <a:ea typeface="Times New Roman"/>
              <a:cs typeface="Times New Roman"/>
              <a:sym typeface="Times New Roman"/>
            </a:endParaRPr>
          </a:p>
        </p:txBody>
      </p:sp>
      <p:sp>
        <p:nvSpPr>
          <p:cNvPr id="617" name="Google Shape;617;p58"/>
          <p:cNvSpPr txBox="1"/>
          <p:nvPr/>
        </p:nvSpPr>
        <p:spPr>
          <a:xfrm>
            <a:off x="163513" y="4203700"/>
            <a:ext cx="4867275"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u="sng">
                <a:solidFill>
                  <a:schemeClr val="hlink"/>
                </a:solidFill>
                <a:latin typeface="Times New Roman"/>
                <a:ea typeface="Times New Roman"/>
                <a:cs typeface="Times New Roman"/>
                <a:sym typeface="Times New Roman"/>
              </a:rPr>
              <a:t>Topics discussed in this section:</a:t>
            </a:r>
            <a:endParaRPr/>
          </a:p>
        </p:txBody>
      </p:sp>
      <p:sp>
        <p:nvSpPr>
          <p:cNvPr id="618" name="Google Shape;618;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19" name="Google Shape;619;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20" name="Google Shape;620;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7" name="Shape 627"/>
        <p:cNvGrpSpPr/>
        <p:nvPr/>
      </p:nvGrpSpPr>
      <p:grpSpPr>
        <a:xfrm>
          <a:off x="0" y="0"/>
          <a:ext cx="0" cy="0"/>
          <a:chOff x="0" y="0"/>
          <a:chExt cx="0" cy="0"/>
        </a:xfrm>
      </p:grpSpPr>
      <p:cxnSp>
        <p:nvCxnSpPr>
          <p:cNvPr id="628" name="Google Shape;628;p59"/>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629" name="Google Shape;629;p59"/>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630" name="Google Shape;630;p59"/>
          <p:cNvSpPr txBox="1"/>
          <p:nvPr/>
        </p:nvSpPr>
        <p:spPr>
          <a:xfrm>
            <a:off x="304800" y="762000"/>
            <a:ext cx="35829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7.3  </a:t>
            </a:r>
            <a:r>
              <a:rPr i="1" lang="en-US" sz="2000">
                <a:solidFill>
                  <a:schemeClr val="dk1"/>
                </a:solidFill>
                <a:latin typeface="Times New Roman"/>
                <a:ea typeface="Times New Roman"/>
                <a:cs typeface="Times New Roman"/>
                <a:sym typeface="Times New Roman"/>
              </a:rPr>
              <a:t>Twisted-pair cable</a:t>
            </a:r>
            <a:endParaRPr/>
          </a:p>
        </p:txBody>
      </p:sp>
      <p:cxnSp>
        <p:nvCxnSpPr>
          <p:cNvPr id="631" name="Google Shape;631;p5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632" name="Google Shape;632;p59"/>
          <p:cNvPicPr preferRelativeResize="0"/>
          <p:nvPr/>
        </p:nvPicPr>
        <p:blipFill rotWithShape="1">
          <a:blip r:embed="rId3">
            <a:alphaModFix/>
          </a:blip>
          <a:srcRect b="0" l="0" r="0" t="0"/>
          <a:stretch/>
        </p:blipFill>
        <p:spPr>
          <a:xfrm>
            <a:off x="228600" y="2986088"/>
            <a:ext cx="8610600" cy="1204912"/>
          </a:xfrm>
          <a:prstGeom prst="rect">
            <a:avLst/>
          </a:prstGeom>
          <a:noFill/>
          <a:ln>
            <a:noFill/>
          </a:ln>
        </p:spPr>
      </p:pic>
      <p:sp>
        <p:nvSpPr>
          <p:cNvPr id="633" name="Google Shape;633;p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34" name="Google Shape;634;p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35" name="Google Shape;635;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 name="Shape 133"/>
        <p:cNvGrpSpPr/>
        <p:nvPr/>
      </p:nvGrpSpPr>
      <p:grpSpPr>
        <a:xfrm>
          <a:off x="0" y="0"/>
          <a:ext cx="0" cy="0"/>
          <a:chOff x="0" y="0"/>
          <a:chExt cx="0" cy="0"/>
        </a:xfrm>
      </p:grpSpPr>
      <p:sp>
        <p:nvSpPr>
          <p:cNvPr id="134" name="Google Shape;134;p6"/>
          <p:cNvSpPr txBox="1"/>
          <p:nvPr>
            <p:ph type="title"/>
          </p:nvPr>
        </p:nvSpPr>
        <p:spPr>
          <a:xfrm>
            <a:off x="279908" y="215849"/>
            <a:ext cx="209677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50"/>
              </a:buClr>
              <a:buSzPts val="2400"/>
              <a:buFont typeface="Arial"/>
              <a:buNone/>
            </a:pPr>
            <a:r>
              <a:rPr b="1" lang="en-US" sz="2400">
                <a:solidFill>
                  <a:srgbClr val="00AF50"/>
                </a:solidFill>
                <a:latin typeface="Arial"/>
                <a:ea typeface="Arial"/>
                <a:cs typeface="Arial"/>
                <a:sym typeface="Arial"/>
              </a:rPr>
              <a:t>Second Scenario</a:t>
            </a:r>
            <a:endParaRPr sz="2400">
              <a:latin typeface="Arial"/>
              <a:ea typeface="Arial"/>
              <a:cs typeface="Arial"/>
              <a:sym typeface="Arial"/>
            </a:endParaRPr>
          </a:p>
        </p:txBody>
      </p:sp>
      <p:sp>
        <p:nvSpPr>
          <p:cNvPr id="135" name="Google Shape;135;p6"/>
          <p:cNvSpPr txBox="1"/>
          <p:nvPr/>
        </p:nvSpPr>
        <p:spPr>
          <a:xfrm>
            <a:off x="231140" y="610946"/>
            <a:ext cx="8519100" cy="4669200"/>
          </a:xfrm>
          <a:prstGeom prst="rect">
            <a:avLst/>
          </a:prstGeom>
          <a:noFill/>
          <a:ln>
            <a:noFill/>
          </a:ln>
        </p:spPr>
        <p:txBody>
          <a:bodyPr anchorCtr="0" anchor="t" bIns="0" lIns="0" spcFirstLastPara="1" rIns="0" wrap="square" tIns="12700">
            <a:spAutoFit/>
          </a:bodyPr>
          <a:lstStyle/>
          <a:p>
            <a:pPr indent="-314325" lvl="0" marL="326390" marR="213359" rtl="0" algn="l">
              <a:lnSpc>
                <a:spcPct val="153600"/>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Assume that Ann is offered a higher-level position in her company, but  needs to move to another branch located in a city very far from Maria.</a:t>
            </a:r>
            <a:endParaRPr sz="2200">
              <a:solidFill>
                <a:schemeClr val="dk1"/>
              </a:solidFill>
              <a:latin typeface="Arial"/>
              <a:ea typeface="Arial"/>
              <a:cs typeface="Arial"/>
              <a:sym typeface="Arial"/>
            </a:endParaRPr>
          </a:p>
          <a:p>
            <a:pPr indent="-250825" lvl="0" marL="262890" marR="5080" rtl="0" algn="l">
              <a:lnSpc>
                <a:spcPct val="1501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The two friends still want to continue their communication and  exchange ideas because they have come up with an innovative project to  start a new business when they both retire.</a:t>
            </a:r>
            <a:endParaRPr sz="2200">
              <a:solidFill>
                <a:schemeClr val="dk1"/>
              </a:solidFill>
              <a:latin typeface="Arial"/>
              <a:ea typeface="Arial"/>
              <a:cs typeface="Arial"/>
              <a:sym typeface="Arial"/>
            </a:endParaRPr>
          </a:p>
          <a:p>
            <a:pPr indent="-283844" lvl="0" marL="295910" marR="0" rtl="0" algn="l">
              <a:lnSpc>
                <a:spcPct val="100000"/>
              </a:lnSpc>
              <a:spcBef>
                <a:spcPts val="13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They decide to continue their conversation using regular mail through</a:t>
            </a:r>
            <a:r>
              <a:rPr lang="en-US" sz="2200">
                <a:solidFill>
                  <a:schemeClr val="dk1"/>
                </a:solidFill>
              </a:rPr>
              <a:t> </a:t>
            </a:r>
            <a:r>
              <a:rPr lang="en-US" sz="2200">
                <a:solidFill>
                  <a:schemeClr val="dk1"/>
                </a:solidFill>
                <a:latin typeface="Arial"/>
                <a:ea typeface="Arial"/>
                <a:cs typeface="Arial"/>
                <a:sym typeface="Arial"/>
              </a:rPr>
              <a:t>the post office.They do not want their ideas to be revealed by other people if the  letters are intercepted. They agree on an encryption/decryption  technique.</a:t>
            </a:r>
            <a:endParaRPr sz="2200">
              <a:solidFill>
                <a:schemeClr val="dk1"/>
              </a:solidFill>
              <a:latin typeface="Arial"/>
              <a:ea typeface="Arial"/>
              <a:cs typeface="Arial"/>
              <a:sym typeface="Arial"/>
            </a:endParaRPr>
          </a:p>
        </p:txBody>
      </p:sp>
      <p:sp>
        <p:nvSpPr>
          <p:cNvPr id="136" name="Google Shape;13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37" name="Google Shape;13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38" name="Google Shape;13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2" name="Shape 642"/>
        <p:cNvGrpSpPr/>
        <p:nvPr/>
      </p:nvGrpSpPr>
      <p:grpSpPr>
        <a:xfrm>
          <a:off x="0" y="0"/>
          <a:ext cx="0" cy="0"/>
          <a:chOff x="0" y="0"/>
          <a:chExt cx="0" cy="0"/>
        </a:xfrm>
      </p:grpSpPr>
      <p:cxnSp>
        <p:nvCxnSpPr>
          <p:cNvPr id="643" name="Google Shape;643;p6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644" name="Google Shape;644;p6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645" name="Google Shape;645;p60"/>
          <p:cNvSpPr txBox="1"/>
          <p:nvPr/>
        </p:nvSpPr>
        <p:spPr>
          <a:xfrm>
            <a:off x="304800" y="762000"/>
            <a:ext cx="38369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7.4  </a:t>
            </a:r>
            <a:r>
              <a:rPr i="1" lang="en-US" sz="2000">
                <a:solidFill>
                  <a:schemeClr val="dk1"/>
                </a:solidFill>
                <a:latin typeface="Times New Roman"/>
                <a:ea typeface="Times New Roman"/>
                <a:cs typeface="Times New Roman"/>
                <a:sym typeface="Times New Roman"/>
              </a:rPr>
              <a:t>UTP and STP cables</a:t>
            </a:r>
            <a:endParaRPr/>
          </a:p>
        </p:txBody>
      </p:sp>
      <p:cxnSp>
        <p:nvCxnSpPr>
          <p:cNvPr id="646" name="Google Shape;646;p6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647" name="Google Shape;647;p60"/>
          <p:cNvPicPr preferRelativeResize="0"/>
          <p:nvPr/>
        </p:nvPicPr>
        <p:blipFill rotWithShape="1">
          <a:blip r:embed="rId3">
            <a:alphaModFix/>
          </a:blip>
          <a:srcRect b="0" l="0" r="0" t="0"/>
          <a:stretch/>
        </p:blipFill>
        <p:spPr>
          <a:xfrm>
            <a:off x="338138" y="2112963"/>
            <a:ext cx="8501062" cy="3373437"/>
          </a:xfrm>
          <a:prstGeom prst="rect">
            <a:avLst/>
          </a:prstGeom>
          <a:noFill/>
          <a:ln>
            <a:noFill/>
          </a:ln>
        </p:spPr>
      </p:pic>
      <p:sp>
        <p:nvSpPr>
          <p:cNvPr id="648" name="Google Shape;648;p6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49" name="Google Shape;649;p6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50" name="Google Shape;650;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7" name="Shape 657"/>
        <p:cNvGrpSpPr/>
        <p:nvPr/>
      </p:nvGrpSpPr>
      <p:grpSpPr>
        <a:xfrm>
          <a:off x="0" y="0"/>
          <a:ext cx="0" cy="0"/>
          <a:chOff x="0" y="0"/>
          <a:chExt cx="0" cy="0"/>
        </a:xfrm>
      </p:grpSpPr>
      <p:sp>
        <p:nvSpPr>
          <p:cNvPr id="658" name="Google Shape;658;p61"/>
          <p:cNvSpPr txBox="1"/>
          <p:nvPr/>
        </p:nvSpPr>
        <p:spPr>
          <a:xfrm>
            <a:off x="685800" y="228600"/>
            <a:ext cx="61388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Table 7.1  </a:t>
            </a:r>
            <a:r>
              <a:rPr i="1" lang="en-US" sz="2000">
                <a:solidFill>
                  <a:schemeClr val="dk1"/>
                </a:solidFill>
                <a:latin typeface="Times New Roman"/>
                <a:ea typeface="Times New Roman"/>
                <a:cs typeface="Times New Roman"/>
                <a:sym typeface="Times New Roman"/>
              </a:rPr>
              <a:t>Categories of unshielded twisted-pair cables</a:t>
            </a:r>
            <a:endParaRPr/>
          </a:p>
        </p:txBody>
      </p:sp>
      <p:pic>
        <p:nvPicPr>
          <p:cNvPr id="659" name="Google Shape;659;p61"/>
          <p:cNvPicPr preferRelativeResize="0"/>
          <p:nvPr/>
        </p:nvPicPr>
        <p:blipFill rotWithShape="1">
          <a:blip r:embed="rId3">
            <a:alphaModFix/>
          </a:blip>
          <a:srcRect b="0" l="0" r="0" t="0"/>
          <a:stretch/>
        </p:blipFill>
        <p:spPr>
          <a:xfrm>
            <a:off x="639763" y="685800"/>
            <a:ext cx="7742237" cy="5899150"/>
          </a:xfrm>
          <a:prstGeom prst="rect">
            <a:avLst/>
          </a:prstGeom>
          <a:noFill/>
          <a:ln>
            <a:noFill/>
          </a:ln>
        </p:spPr>
      </p:pic>
      <p:sp>
        <p:nvSpPr>
          <p:cNvPr id="660" name="Google Shape;660;p6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61" name="Google Shape;661;p6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62" name="Google Shape;662;p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9" name="Shape 669"/>
        <p:cNvGrpSpPr/>
        <p:nvPr/>
      </p:nvGrpSpPr>
      <p:grpSpPr>
        <a:xfrm>
          <a:off x="0" y="0"/>
          <a:ext cx="0" cy="0"/>
          <a:chOff x="0" y="0"/>
          <a:chExt cx="0" cy="0"/>
        </a:xfrm>
      </p:grpSpPr>
      <p:cxnSp>
        <p:nvCxnSpPr>
          <p:cNvPr id="670" name="Google Shape;670;p62"/>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671" name="Google Shape;671;p62"/>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672" name="Google Shape;672;p62"/>
          <p:cNvSpPr txBox="1"/>
          <p:nvPr/>
        </p:nvSpPr>
        <p:spPr>
          <a:xfrm>
            <a:off x="304800" y="762000"/>
            <a:ext cx="32591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7.5  </a:t>
            </a:r>
            <a:r>
              <a:rPr i="1" lang="en-US" sz="2000">
                <a:solidFill>
                  <a:schemeClr val="dk1"/>
                </a:solidFill>
                <a:latin typeface="Times New Roman"/>
                <a:ea typeface="Times New Roman"/>
                <a:cs typeface="Times New Roman"/>
                <a:sym typeface="Times New Roman"/>
              </a:rPr>
              <a:t>UTP connector</a:t>
            </a:r>
            <a:endParaRPr/>
          </a:p>
        </p:txBody>
      </p:sp>
      <p:cxnSp>
        <p:nvCxnSpPr>
          <p:cNvPr id="673" name="Google Shape;673;p62"/>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674" name="Google Shape;674;p62"/>
          <p:cNvPicPr preferRelativeResize="0"/>
          <p:nvPr/>
        </p:nvPicPr>
        <p:blipFill rotWithShape="1">
          <a:blip r:embed="rId3">
            <a:alphaModFix/>
          </a:blip>
          <a:srcRect b="0" l="0" r="0" t="0"/>
          <a:stretch/>
        </p:blipFill>
        <p:spPr>
          <a:xfrm>
            <a:off x="1519238" y="2244725"/>
            <a:ext cx="6481762" cy="2708275"/>
          </a:xfrm>
          <a:prstGeom prst="rect">
            <a:avLst/>
          </a:prstGeom>
          <a:noFill/>
          <a:ln>
            <a:noFill/>
          </a:ln>
        </p:spPr>
      </p:pic>
      <p:sp>
        <p:nvSpPr>
          <p:cNvPr id="675" name="Google Shape;675;p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76" name="Google Shape;676;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77" name="Google Shape;677;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4" name="Shape 684"/>
        <p:cNvGrpSpPr/>
        <p:nvPr/>
      </p:nvGrpSpPr>
      <p:grpSpPr>
        <a:xfrm>
          <a:off x="0" y="0"/>
          <a:ext cx="0" cy="0"/>
          <a:chOff x="0" y="0"/>
          <a:chExt cx="0" cy="0"/>
        </a:xfrm>
      </p:grpSpPr>
      <p:cxnSp>
        <p:nvCxnSpPr>
          <p:cNvPr id="685" name="Google Shape;685;p63"/>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686" name="Google Shape;686;p63"/>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687" name="Google Shape;687;p63"/>
          <p:cNvSpPr txBox="1"/>
          <p:nvPr/>
        </p:nvSpPr>
        <p:spPr>
          <a:xfrm>
            <a:off x="304800" y="762000"/>
            <a:ext cx="35544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7.6  </a:t>
            </a:r>
            <a:r>
              <a:rPr i="1" lang="en-US" sz="2000">
                <a:solidFill>
                  <a:schemeClr val="dk1"/>
                </a:solidFill>
                <a:latin typeface="Times New Roman"/>
                <a:ea typeface="Times New Roman"/>
                <a:cs typeface="Times New Roman"/>
                <a:sym typeface="Times New Roman"/>
              </a:rPr>
              <a:t>UTP performance</a:t>
            </a:r>
            <a:endParaRPr/>
          </a:p>
        </p:txBody>
      </p:sp>
      <p:cxnSp>
        <p:nvCxnSpPr>
          <p:cNvPr id="688" name="Google Shape;688;p63"/>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689" name="Google Shape;689;p63"/>
          <p:cNvPicPr preferRelativeResize="0"/>
          <p:nvPr/>
        </p:nvPicPr>
        <p:blipFill rotWithShape="1">
          <a:blip r:embed="rId3">
            <a:alphaModFix/>
          </a:blip>
          <a:srcRect b="0" l="0" r="0" t="0"/>
          <a:stretch/>
        </p:blipFill>
        <p:spPr>
          <a:xfrm>
            <a:off x="1295400" y="1676400"/>
            <a:ext cx="6124575" cy="4476750"/>
          </a:xfrm>
          <a:prstGeom prst="rect">
            <a:avLst/>
          </a:prstGeom>
          <a:noFill/>
          <a:ln>
            <a:noFill/>
          </a:ln>
        </p:spPr>
      </p:pic>
      <p:sp>
        <p:nvSpPr>
          <p:cNvPr id="690" name="Google Shape;690;p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691" name="Google Shape;691;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692" name="Google Shape;692;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9" name="Shape 699"/>
        <p:cNvGrpSpPr/>
        <p:nvPr/>
      </p:nvGrpSpPr>
      <p:grpSpPr>
        <a:xfrm>
          <a:off x="0" y="0"/>
          <a:ext cx="0" cy="0"/>
          <a:chOff x="0" y="0"/>
          <a:chExt cx="0" cy="0"/>
        </a:xfrm>
      </p:grpSpPr>
      <p:cxnSp>
        <p:nvCxnSpPr>
          <p:cNvPr id="700" name="Google Shape;700;p6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01" name="Google Shape;701;p6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02" name="Google Shape;702;p64"/>
          <p:cNvSpPr txBox="1"/>
          <p:nvPr/>
        </p:nvSpPr>
        <p:spPr>
          <a:xfrm>
            <a:off x="304800" y="762000"/>
            <a:ext cx="30892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7.7  </a:t>
            </a:r>
            <a:r>
              <a:rPr i="1" lang="en-US" sz="2000">
                <a:solidFill>
                  <a:schemeClr val="dk1"/>
                </a:solidFill>
                <a:latin typeface="Times New Roman"/>
                <a:ea typeface="Times New Roman"/>
                <a:cs typeface="Times New Roman"/>
                <a:sym typeface="Times New Roman"/>
              </a:rPr>
              <a:t>Coaxial cable</a:t>
            </a:r>
            <a:endParaRPr/>
          </a:p>
        </p:txBody>
      </p:sp>
      <p:cxnSp>
        <p:nvCxnSpPr>
          <p:cNvPr id="703" name="Google Shape;703;p6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04" name="Google Shape;704;p64"/>
          <p:cNvPicPr preferRelativeResize="0"/>
          <p:nvPr/>
        </p:nvPicPr>
        <p:blipFill rotWithShape="1">
          <a:blip r:embed="rId3">
            <a:alphaModFix/>
          </a:blip>
          <a:srcRect b="0" l="0" r="0" t="0"/>
          <a:stretch/>
        </p:blipFill>
        <p:spPr>
          <a:xfrm>
            <a:off x="617538" y="1957388"/>
            <a:ext cx="8145462" cy="3529012"/>
          </a:xfrm>
          <a:prstGeom prst="rect">
            <a:avLst/>
          </a:prstGeom>
          <a:noFill/>
          <a:ln>
            <a:noFill/>
          </a:ln>
        </p:spPr>
      </p:pic>
      <p:sp>
        <p:nvSpPr>
          <p:cNvPr id="705" name="Google Shape;705;p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06" name="Google Shape;706;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07" name="Google Shape;707;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4" name="Shape 714"/>
        <p:cNvGrpSpPr/>
        <p:nvPr/>
      </p:nvGrpSpPr>
      <p:grpSpPr>
        <a:xfrm>
          <a:off x="0" y="0"/>
          <a:ext cx="0" cy="0"/>
          <a:chOff x="0" y="0"/>
          <a:chExt cx="0" cy="0"/>
        </a:xfrm>
      </p:grpSpPr>
      <p:sp>
        <p:nvSpPr>
          <p:cNvPr id="715" name="Google Shape;715;p65"/>
          <p:cNvSpPr txBox="1"/>
          <p:nvPr/>
        </p:nvSpPr>
        <p:spPr>
          <a:xfrm>
            <a:off x="1760538" y="1828800"/>
            <a:ext cx="44672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Table 7.2  </a:t>
            </a:r>
            <a:r>
              <a:rPr i="1" lang="en-US" sz="2000">
                <a:solidFill>
                  <a:schemeClr val="dk1"/>
                </a:solidFill>
                <a:latin typeface="Times New Roman"/>
                <a:ea typeface="Times New Roman"/>
                <a:cs typeface="Times New Roman"/>
                <a:sym typeface="Times New Roman"/>
              </a:rPr>
              <a:t>Categories of coaxial cables</a:t>
            </a:r>
            <a:endParaRPr/>
          </a:p>
        </p:txBody>
      </p:sp>
      <p:pic>
        <p:nvPicPr>
          <p:cNvPr id="716" name="Google Shape;716;p65"/>
          <p:cNvPicPr preferRelativeResize="0"/>
          <p:nvPr/>
        </p:nvPicPr>
        <p:blipFill rotWithShape="1">
          <a:blip r:embed="rId3">
            <a:alphaModFix/>
          </a:blip>
          <a:srcRect b="0" l="0" r="0" t="0"/>
          <a:stretch/>
        </p:blipFill>
        <p:spPr>
          <a:xfrm>
            <a:off x="1624013" y="2316163"/>
            <a:ext cx="5894387" cy="2027237"/>
          </a:xfrm>
          <a:prstGeom prst="rect">
            <a:avLst/>
          </a:prstGeom>
          <a:noFill/>
          <a:ln>
            <a:noFill/>
          </a:ln>
        </p:spPr>
      </p:pic>
      <p:sp>
        <p:nvSpPr>
          <p:cNvPr id="717" name="Google Shape;717;p6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18" name="Google Shape;718;p6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19" name="Google Shape;719;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6" name="Shape 726"/>
        <p:cNvGrpSpPr/>
        <p:nvPr/>
      </p:nvGrpSpPr>
      <p:grpSpPr>
        <a:xfrm>
          <a:off x="0" y="0"/>
          <a:ext cx="0" cy="0"/>
          <a:chOff x="0" y="0"/>
          <a:chExt cx="0" cy="0"/>
        </a:xfrm>
      </p:grpSpPr>
      <p:cxnSp>
        <p:nvCxnSpPr>
          <p:cNvPr id="727" name="Google Shape;727;p66"/>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28" name="Google Shape;728;p66"/>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29" name="Google Shape;729;p66"/>
          <p:cNvSpPr txBox="1"/>
          <p:nvPr/>
        </p:nvSpPr>
        <p:spPr>
          <a:xfrm>
            <a:off x="304800" y="762000"/>
            <a:ext cx="33861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7.8  </a:t>
            </a:r>
            <a:r>
              <a:rPr i="1" lang="en-US" sz="2000">
                <a:solidFill>
                  <a:schemeClr val="dk1"/>
                </a:solidFill>
                <a:latin typeface="Times New Roman"/>
                <a:ea typeface="Times New Roman"/>
                <a:cs typeface="Times New Roman"/>
                <a:sym typeface="Times New Roman"/>
              </a:rPr>
              <a:t>BNC connectors</a:t>
            </a:r>
            <a:endParaRPr/>
          </a:p>
        </p:txBody>
      </p:sp>
      <p:cxnSp>
        <p:nvCxnSpPr>
          <p:cNvPr id="730" name="Google Shape;730;p66"/>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31" name="Google Shape;731;p66"/>
          <p:cNvPicPr preferRelativeResize="0"/>
          <p:nvPr/>
        </p:nvPicPr>
        <p:blipFill rotWithShape="1">
          <a:blip r:embed="rId3">
            <a:alphaModFix/>
          </a:blip>
          <a:srcRect b="0" l="0" r="0" t="0"/>
          <a:stretch/>
        </p:blipFill>
        <p:spPr>
          <a:xfrm>
            <a:off x="609600" y="2725738"/>
            <a:ext cx="7924800" cy="1998662"/>
          </a:xfrm>
          <a:prstGeom prst="rect">
            <a:avLst/>
          </a:prstGeom>
          <a:noFill/>
          <a:ln>
            <a:noFill/>
          </a:ln>
        </p:spPr>
      </p:pic>
      <p:sp>
        <p:nvSpPr>
          <p:cNvPr id="732" name="Google Shape;732;p6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33" name="Google Shape;733;p6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34" name="Google Shape;734;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1" name="Shape 741"/>
        <p:cNvGrpSpPr/>
        <p:nvPr/>
      </p:nvGrpSpPr>
      <p:grpSpPr>
        <a:xfrm>
          <a:off x="0" y="0"/>
          <a:ext cx="0" cy="0"/>
          <a:chOff x="0" y="0"/>
          <a:chExt cx="0" cy="0"/>
        </a:xfrm>
      </p:grpSpPr>
      <p:cxnSp>
        <p:nvCxnSpPr>
          <p:cNvPr id="742" name="Google Shape;742;p6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43" name="Google Shape;743;p6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44" name="Google Shape;744;p67"/>
          <p:cNvSpPr txBox="1"/>
          <p:nvPr/>
        </p:nvSpPr>
        <p:spPr>
          <a:xfrm>
            <a:off x="304800" y="762000"/>
            <a:ext cx="44926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7.9  </a:t>
            </a:r>
            <a:r>
              <a:rPr i="1" lang="en-US" sz="2000">
                <a:solidFill>
                  <a:schemeClr val="dk1"/>
                </a:solidFill>
                <a:latin typeface="Times New Roman"/>
                <a:ea typeface="Times New Roman"/>
                <a:cs typeface="Times New Roman"/>
                <a:sym typeface="Times New Roman"/>
              </a:rPr>
              <a:t>Coaxial cable performance</a:t>
            </a:r>
            <a:endParaRPr/>
          </a:p>
        </p:txBody>
      </p:sp>
      <p:cxnSp>
        <p:nvCxnSpPr>
          <p:cNvPr id="745" name="Google Shape;745;p6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46" name="Google Shape;746;p67"/>
          <p:cNvPicPr preferRelativeResize="0"/>
          <p:nvPr/>
        </p:nvPicPr>
        <p:blipFill rotWithShape="1">
          <a:blip r:embed="rId3">
            <a:alphaModFix/>
          </a:blip>
          <a:srcRect b="0" l="0" r="0" t="0"/>
          <a:stretch/>
        </p:blipFill>
        <p:spPr>
          <a:xfrm>
            <a:off x="1200150" y="1627188"/>
            <a:ext cx="6115050" cy="4468812"/>
          </a:xfrm>
          <a:prstGeom prst="rect">
            <a:avLst/>
          </a:prstGeom>
          <a:noFill/>
          <a:ln>
            <a:noFill/>
          </a:ln>
        </p:spPr>
      </p:pic>
      <p:sp>
        <p:nvSpPr>
          <p:cNvPr id="747" name="Google Shape;747;p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48" name="Google Shape;748;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49" name="Google Shape;749;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6" name="Shape 756"/>
        <p:cNvGrpSpPr/>
        <p:nvPr/>
      </p:nvGrpSpPr>
      <p:grpSpPr>
        <a:xfrm>
          <a:off x="0" y="0"/>
          <a:ext cx="0" cy="0"/>
          <a:chOff x="0" y="0"/>
          <a:chExt cx="0" cy="0"/>
        </a:xfrm>
      </p:grpSpPr>
      <p:cxnSp>
        <p:nvCxnSpPr>
          <p:cNvPr id="757" name="Google Shape;757;p68"/>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58" name="Google Shape;758;p68"/>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59" name="Google Shape;759;p68"/>
          <p:cNvSpPr txBox="1"/>
          <p:nvPr/>
        </p:nvSpPr>
        <p:spPr>
          <a:xfrm>
            <a:off x="304800" y="762000"/>
            <a:ext cx="56467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7.10  Fiber optics: </a:t>
            </a:r>
            <a:r>
              <a:rPr i="1" lang="en-US" sz="2000">
                <a:solidFill>
                  <a:schemeClr val="dk1"/>
                </a:solidFill>
                <a:latin typeface="Times New Roman"/>
                <a:ea typeface="Times New Roman"/>
                <a:cs typeface="Times New Roman"/>
                <a:sym typeface="Times New Roman"/>
              </a:rPr>
              <a:t>Bending of light ray</a:t>
            </a:r>
            <a:endParaRPr/>
          </a:p>
        </p:txBody>
      </p:sp>
      <p:cxnSp>
        <p:nvCxnSpPr>
          <p:cNvPr id="760" name="Google Shape;760;p68"/>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61" name="Google Shape;761;p68"/>
          <p:cNvPicPr preferRelativeResize="0"/>
          <p:nvPr/>
        </p:nvPicPr>
        <p:blipFill rotWithShape="1">
          <a:blip r:embed="rId3">
            <a:alphaModFix/>
          </a:blip>
          <a:srcRect b="0" l="0" r="0" t="0"/>
          <a:stretch/>
        </p:blipFill>
        <p:spPr>
          <a:xfrm>
            <a:off x="463550" y="2362200"/>
            <a:ext cx="8070850" cy="2274888"/>
          </a:xfrm>
          <a:prstGeom prst="rect">
            <a:avLst/>
          </a:prstGeom>
          <a:noFill/>
          <a:ln>
            <a:noFill/>
          </a:ln>
        </p:spPr>
      </p:pic>
      <p:sp>
        <p:nvSpPr>
          <p:cNvPr id="762" name="Google Shape;762;p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63" name="Google Shape;763;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64" name="Google Shape;764;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1" name="Shape 771"/>
        <p:cNvGrpSpPr/>
        <p:nvPr/>
      </p:nvGrpSpPr>
      <p:grpSpPr>
        <a:xfrm>
          <a:off x="0" y="0"/>
          <a:ext cx="0" cy="0"/>
          <a:chOff x="0" y="0"/>
          <a:chExt cx="0" cy="0"/>
        </a:xfrm>
      </p:grpSpPr>
      <p:cxnSp>
        <p:nvCxnSpPr>
          <p:cNvPr id="772" name="Google Shape;772;p69"/>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73" name="Google Shape;773;p69"/>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74" name="Google Shape;774;p69"/>
          <p:cNvSpPr txBox="1"/>
          <p:nvPr/>
        </p:nvSpPr>
        <p:spPr>
          <a:xfrm>
            <a:off x="304800" y="762000"/>
            <a:ext cx="31289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7.11  </a:t>
            </a:r>
            <a:r>
              <a:rPr i="1" lang="en-US" sz="2000">
                <a:solidFill>
                  <a:schemeClr val="dk1"/>
                </a:solidFill>
                <a:latin typeface="Times New Roman"/>
                <a:ea typeface="Times New Roman"/>
                <a:cs typeface="Times New Roman"/>
                <a:sym typeface="Times New Roman"/>
              </a:rPr>
              <a:t>Optical fiber</a:t>
            </a:r>
            <a:endParaRPr/>
          </a:p>
        </p:txBody>
      </p:sp>
      <p:cxnSp>
        <p:nvCxnSpPr>
          <p:cNvPr id="775" name="Google Shape;775;p6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76" name="Google Shape;776;p69"/>
          <p:cNvPicPr preferRelativeResize="0"/>
          <p:nvPr/>
        </p:nvPicPr>
        <p:blipFill rotWithShape="1">
          <a:blip r:embed="rId3">
            <a:alphaModFix/>
          </a:blip>
          <a:srcRect b="0" l="0" r="0" t="0"/>
          <a:stretch/>
        </p:blipFill>
        <p:spPr>
          <a:xfrm>
            <a:off x="377825" y="2987675"/>
            <a:ext cx="8308975" cy="1584325"/>
          </a:xfrm>
          <a:prstGeom prst="rect">
            <a:avLst/>
          </a:prstGeom>
          <a:noFill/>
          <a:ln>
            <a:noFill/>
          </a:ln>
        </p:spPr>
      </p:pic>
      <p:sp>
        <p:nvSpPr>
          <p:cNvPr id="777" name="Google Shape;777;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78" name="Google Shape;778;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79" name="Google Shape;779;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 name="Shape 142"/>
        <p:cNvGrpSpPr/>
        <p:nvPr/>
      </p:nvGrpSpPr>
      <p:grpSpPr>
        <a:xfrm>
          <a:off x="0" y="0"/>
          <a:ext cx="0" cy="0"/>
          <a:chOff x="0" y="0"/>
          <a:chExt cx="0" cy="0"/>
        </a:xfrm>
      </p:grpSpPr>
      <p:sp>
        <p:nvSpPr>
          <p:cNvPr id="143" name="Google Shape;143;p7"/>
          <p:cNvSpPr txBox="1"/>
          <p:nvPr/>
        </p:nvSpPr>
        <p:spPr>
          <a:xfrm>
            <a:off x="78739" y="243281"/>
            <a:ext cx="8488800" cy="1707300"/>
          </a:xfrm>
          <a:prstGeom prst="rect">
            <a:avLst/>
          </a:prstGeom>
          <a:noFill/>
          <a:ln>
            <a:noFill/>
          </a:ln>
        </p:spPr>
        <p:txBody>
          <a:bodyPr anchorCtr="0" anchor="t" bIns="0" lIns="0" spcFirstLastPara="1" rIns="0" wrap="square" tIns="13950">
            <a:spAutoFit/>
          </a:bodyPr>
          <a:lstStyle/>
          <a:p>
            <a:pPr indent="-224154" lvl="0" marL="236220"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sender of the letter encrypts it to make it unreadable by an</a:t>
            </a:r>
            <a:r>
              <a:rPr lang="en-US" sz="2200">
                <a:solidFill>
                  <a:schemeClr val="dk1"/>
                </a:solidFill>
              </a:rPr>
              <a:t> </a:t>
            </a:r>
            <a:r>
              <a:rPr lang="en-US" sz="2200">
                <a:solidFill>
                  <a:schemeClr val="dk1"/>
                </a:solidFill>
                <a:latin typeface="Arial"/>
                <a:ea typeface="Arial"/>
                <a:cs typeface="Arial"/>
                <a:sym typeface="Arial"/>
              </a:rPr>
              <a:t>intruder ;</a:t>
            </a:r>
            <a:endParaRPr sz="2200">
              <a:solidFill>
                <a:schemeClr val="dk1"/>
              </a:solidFill>
              <a:latin typeface="Arial"/>
              <a:ea typeface="Arial"/>
              <a:cs typeface="Arial"/>
              <a:sym typeface="Arial"/>
            </a:endParaRPr>
          </a:p>
          <a:p>
            <a:pPr indent="0" lvl="0" marL="326390" marR="0" rtl="0" algn="l">
              <a:lnSpc>
                <a:spcPct val="100000"/>
              </a:lnSpc>
              <a:spcBef>
                <a:spcPts val="0"/>
              </a:spcBef>
              <a:spcAft>
                <a:spcPts val="0"/>
              </a:spcAft>
              <a:buNone/>
            </a:pPr>
            <a:r>
              <a:rPr lang="en-US" sz="2200">
                <a:solidFill>
                  <a:schemeClr val="dk1"/>
                </a:solidFill>
                <a:latin typeface="Arial"/>
                <a:ea typeface="Arial"/>
                <a:cs typeface="Arial"/>
                <a:sym typeface="Arial"/>
              </a:rPr>
              <a:t>the receiver of the letter decrypts it to get the original letter.</a:t>
            </a:r>
            <a:endParaRPr sz="2200">
              <a:solidFill>
                <a:schemeClr val="dk1"/>
              </a:solidFill>
              <a:latin typeface="Arial"/>
              <a:ea typeface="Arial"/>
              <a:cs typeface="Arial"/>
              <a:sym typeface="Arial"/>
            </a:endParaRPr>
          </a:p>
          <a:p>
            <a:pPr indent="-283844" lvl="0" marL="295910"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Now we can say that the communication between Maria and Ann</a:t>
            </a:r>
            <a:endParaRPr sz="2200">
              <a:solidFill>
                <a:schemeClr val="dk1"/>
              </a:solidFill>
              <a:latin typeface="Arial"/>
              <a:ea typeface="Arial"/>
              <a:cs typeface="Arial"/>
              <a:sym typeface="Arial"/>
            </a:endParaRPr>
          </a:p>
          <a:p>
            <a:pPr indent="0" lvl="0" marL="326390" marR="0" rtl="0" algn="l">
              <a:lnSpc>
                <a:spcPct val="100000"/>
              </a:lnSpc>
              <a:spcBef>
                <a:spcPts val="0"/>
              </a:spcBef>
              <a:spcAft>
                <a:spcPts val="0"/>
              </a:spcAft>
              <a:buNone/>
            </a:pPr>
            <a:r>
              <a:rPr lang="en-US" sz="2200">
                <a:solidFill>
                  <a:schemeClr val="dk1"/>
                </a:solidFill>
                <a:latin typeface="Arial"/>
                <a:ea typeface="Arial"/>
                <a:cs typeface="Arial"/>
                <a:sym typeface="Arial"/>
              </a:rPr>
              <a:t>takes place in three layers, as shown in Figure 2.2.</a:t>
            </a:r>
            <a:endParaRPr sz="2200">
              <a:solidFill>
                <a:schemeClr val="dk1"/>
              </a:solidFill>
              <a:latin typeface="Arial"/>
              <a:ea typeface="Arial"/>
              <a:cs typeface="Arial"/>
              <a:sym typeface="Arial"/>
            </a:endParaRPr>
          </a:p>
        </p:txBody>
      </p:sp>
      <p:sp>
        <p:nvSpPr>
          <p:cNvPr id="144" name="Google Shape;144;p7"/>
          <p:cNvSpPr/>
          <p:nvPr/>
        </p:nvSpPr>
        <p:spPr>
          <a:xfrm>
            <a:off x="1111272" y="2282143"/>
            <a:ext cx="6419782" cy="42116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46" name="Google Shape;146;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47" name="Google Shape;147;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6" name="Shape 786"/>
        <p:cNvGrpSpPr/>
        <p:nvPr/>
      </p:nvGrpSpPr>
      <p:grpSpPr>
        <a:xfrm>
          <a:off x="0" y="0"/>
          <a:ext cx="0" cy="0"/>
          <a:chOff x="0" y="0"/>
          <a:chExt cx="0" cy="0"/>
        </a:xfrm>
      </p:grpSpPr>
      <p:cxnSp>
        <p:nvCxnSpPr>
          <p:cNvPr id="787" name="Google Shape;787;p7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788" name="Google Shape;788;p7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789" name="Google Shape;789;p70"/>
          <p:cNvSpPr txBox="1"/>
          <p:nvPr/>
        </p:nvSpPr>
        <p:spPr>
          <a:xfrm>
            <a:off x="304800" y="762000"/>
            <a:ext cx="38338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7.12  </a:t>
            </a:r>
            <a:r>
              <a:rPr i="1" lang="en-US" sz="2000">
                <a:solidFill>
                  <a:schemeClr val="dk1"/>
                </a:solidFill>
                <a:latin typeface="Times New Roman"/>
                <a:ea typeface="Times New Roman"/>
                <a:cs typeface="Times New Roman"/>
                <a:sym typeface="Times New Roman"/>
              </a:rPr>
              <a:t>Propagation modes</a:t>
            </a:r>
            <a:endParaRPr/>
          </a:p>
        </p:txBody>
      </p:sp>
      <p:cxnSp>
        <p:nvCxnSpPr>
          <p:cNvPr id="790" name="Google Shape;790;p7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91" name="Google Shape;791;p70"/>
          <p:cNvPicPr preferRelativeResize="0"/>
          <p:nvPr/>
        </p:nvPicPr>
        <p:blipFill rotWithShape="1">
          <a:blip r:embed="rId3">
            <a:alphaModFix/>
          </a:blip>
          <a:srcRect b="0" l="0" r="0" t="0"/>
          <a:stretch/>
        </p:blipFill>
        <p:spPr>
          <a:xfrm>
            <a:off x="749300" y="2133600"/>
            <a:ext cx="7632700" cy="3352800"/>
          </a:xfrm>
          <a:prstGeom prst="rect">
            <a:avLst/>
          </a:prstGeom>
          <a:noFill/>
          <a:ln>
            <a:noFill/>
          </a:ln>
        </p:spPr>
      </p:pic>
      <p:sp>
        <p:nvSpPr>
          <p:cNvPr id="792" name="Google Shape;792;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793" name="Google Shape;793;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794" name="Google Shape;794;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1" name="Shape 801"/>
        <p:cNvGrpSpPr/>
        <p:nvPr/>
      </p:nvGrpSpPr>
      <p:grpSpPr>
        <a:xfrm>
          <a:off x="0" y="0"/>
          <a:ext cx="0" cy="0"/>
          <a:chOff x="0" y="0"/>
          <a:chExt cx="0" cy="0"/>
        </a:xfrm>
      </p:grpSpPr>
      <p:cxnSp>
        <p:nvCxnSpPr>
          <p:cNvPr id="802" name="Google Shape;802;p71"/>
          <p:cNvCxnSpPr/>
          <p:nvPr/>
        </p:nvCxnSpPr>
        <p:spPr>
          <a:xfrm>
            <a:off x="152400" y="762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03" name="Google Shape;803;p71"/>
          <p:cNvCxnSpPr/>
          <p:nvPr/>
        </p:nvCxnSpPr>
        <p:spPr>
          <a:xfrm>
            <a:off x="152400" y="9144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04" name="Google Shape;804;p71"/>
          <p:cNvSpPr txBox="1"/>
          <p:nvPr/>
        </p:nvSpPr>
        <p:spPr>
          <a:xfrm>
            <a:off x="304800" y="304800"/>
            <a:ext cx="25003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7.13  </a:t>
            </a:r>
            <a:r>
              <a:rPr i="1" lang="en-US" sz="2000">
                <a:solidFill>
                  <a:schemeClr val="dk1"/>
                </a:solidFill>
                <a:latin typeface="Times New Roman"/>
                <a:ea typeface="Times New Roman"/>
                <a:cs typeface="Times New Roman"/>
                <a:sym typeface="Times New Roman"/>
              </a:rPr>
              <a:t>Modes</a:t>
            </a:r>
            <a:endParaRPr/>
          </a:p>
        </p:txBody>
      </p:sp>
      <p:cxnSp>
        <p:nvCxnSpPr>
          <p:cNvPr id="805" name="Google Shape;805;p71"/>
          <p:cNvCxnSpPr/>
          <p:nvPr/>
        </p:nvCxnSpPr>
        <p:spPr>
          <a:xfrm>
            <a:off x="152400" y="64008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06" name="Google Shape;806;p71"/>
          <p:cNvPicPr preferRelativeResize="0"/>
          <p:nvPr/>
        </p:nvPicPr>
        <p:blipFill rotWithShape="1">
          <a:blip r:embed="rId3">
            <a:alphaModFix/>
          </a:blip>
          <a:srcRect b="0" l="0" r="0" t="0"/>
          <a:stretch/>
        </p:blipFill>
        <p:spPr>
          <a:xfrm>
            <a:off x="1173163" y="1035050"/>
            <a:ext cx="6370637" cy="5289550"/>
          </a:xfrm>
          <a:prstGeom prst="rect">
            <a:avLst/>
          </a:prstGeom>
          <a:noFill/>
          <a:ln>
            <a:noFill/>
          </a:ln>
        </p:spPr>
      </p:pic>
      <p:sp>
        <p:nvSpPr>
          <p:cNvPr id="807" name="Google Shape;807;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08" name="Google Shape;808;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09" name="Google Shape;809;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6" name="Shape 816"/>
        <p:cNvGrpSpPr/>
        <p:nvPr/>
      </p:nvGrpSpPr>
      <p:grpSpPr>
        <a:xfrm>
          <a:off x="0" y="0"/>
          <a:ext cx="0" cy="0"/>
          <a:chOff x="0" y="0"/>
          <a:chExt cx="0" cy="0"/>
        </a:xfrm>
      </p:grpSpPr>
      <p:sp>
        <p:nvSpPr>
          <p:cNvPr id="817" name="Google Shape;817;p72"/>
          <p:cNvSpPr txBox="1"/>
          <p:nvPr/>
        </p:nvSpPr>
        <p:spPr>
          <a:xfrm>
            <a:off x="347663" y="1676400"/>
            <a:ext cx="2703512"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Table 7.3  </a:t>
            </a:r>
            <a:r>
              <a:rPr i="1" lang="en-US" sz="2000">
                <a:solidFill>
                  <a:schemeClr val="dk1"/>
                </a:solidFill>
                <a:latin typeface="Times New Roman"/>
                <a:ea typeface="Times New Roman"/>
                <a:cs typeface="Times New Roman"/>
                <a:sym typeface="Times New Roman"/>
              </a:rPr>
              <a:t>Fiber types</a:t>
            </a:r>
            <a:endParaRPr/>
          </a:p>
        </p:txBody>
      </p:sp>
      <p:pic>
        <p:nvPicPr>
          <p:cNvPr id="818" name="Google Shape;818;p72"/>
          <p:cNvPicPr preferRelativeResize="0"/>
          <p:nvPr/>
        </p:nvPicPr>
        <p:blipFill rotWithShape="1">
          <a:blip r:embed="rId3">
            <a:alphaModFix/>
          </a:blip>
          <a:srcRect b="0" l="0" r="0" t="0"/>
          <a:stretch/>
        </p:blipFill>
        <p:spPr>
          <a:xfrm>
            <a:off x="127000" y="2286000"/>
            <a:ext cx="8940800" cy="2017713"/>
          </a:xfrm>
          <a:prstGeom prst="rect">
            <a:avLst/>
          </a:prstGeom>
          <a:noFill/>
          <a:ln>
            <a:noFill/>
          </a:ln>
        </p:spPr>
      </p:pic>
      <p:sp>
        <p:nvSpPr>
          <p:cNvPr id="819" name="Google Shape;819;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20" name="Google Shape;820;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21" name="Google Shape;821;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8" name="Shape 828"/>
        <p:cNvGrpSpPr/>
        <p:nvPr/>
      </p:nvGrpSpPr>
      <p:grpSpPr>
        <a:xfrm>
          <a:off x="0" y="0"/>
          <a:ext cx="0" cy="0"/>
          <a:chOff x="0" y="0"/>
          <a:chExt cx="0" cy="0"/>
        </a:xfrm>
      </p:grpSpPr>
      <p:cxnSp>
        <p:nvCxnSpPr>
          <p:cNvPr id="829" name="Google Shape;829;p73"/>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30" name="Google Shape;830;p73"/>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31" name="Google Shape;831;p73"/>
          <p:cNvSpPr txBox="1"/>
          <p:nvPr/>
        </p:nvSpPr>
        <p:spPr>
          <a:xfrm>
            <a:off x="304800" y="762000"/>
            <a:ext cx="37639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7.14  </a:t>
            </a:r>
            <a:r>
              <a:rPr i="1" lang="en-US" sz="2000">
                <a:solidFill>
                  <a:schemeClr val="dk1"/>
                </a:solidFill>
                <a:latin typeface="Times New Roman"/>
                <a:ea typeface="Times New Roman"/>
                <a:cs typeface="Times New Roman"/>
                <a:sym typeface="Times New Roman"/>
              </a:rPr>
              <a:t>Fiber construction</a:t>
            </a:r>
            <a:endParaRPr/>
          </a:p>
        </p:txBody>
      </p:sp>
      <p:cxnSp>
        <p:nvCxnSpPr>
          <p:cNvPr id="832" name="Google Shape;832;p73"/>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33" name="Google Shape;833;p73"/>
          <p:cNvPicPr preferRelativeResize="0"/>
          <p:nvPr/>
        </p:nvPicPr>
        <p:blipFill rotWithShape="1">
          <a:blip r:embed="rId3">
            <a:alphaModFix/>
          </a:blip>
          <a:srcRect b="0" l="0" r="0" t="0"/>
          <a:stretch/>
        </p:blipFill>
        <p:spPr>
          <a:xfrm>
            <a:off x="1349375" y="1843088"/>
            <a:ext cx="6499225" cy="3948112"/>
          </a:xfrm>
          <a:prstGeom prst="rect">
            <a:avLst/>
          </a:prstGeom>
          <a:noFill/>
          <a:ln>
            <a:noFill/>
          </a:ln>
        </p:spPr>
      </p:pic>
      <p:sp>
        <p:nvSpPr>
          <p:cNvPr id="834" name="Google Shape;834;p7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35" name="Google Shape;835;p7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36" name="Google Shape;836;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3" name="Shape 843"/>
        <p:cNvGrpSpPr/>
        <p:nvPr/>
      </p:nvGrpSpPr>
      <p:grpSpPr>
        <a:xfrm>
          <a:off x="0" y="0"/>
          <a:ext cx="0" cy="0"/>
          <a:chOff x="0" y="0"/>
          <a:chExt cx="0" cy="0"/>
        </a:xfrm>
      </p:grpSpPr>
      <p:cxnSp>
        <p:nvCxnSpPr>
          <p:cNvPr id="844" name="Google Shape;844;p7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45" name="Google Shape;845;p7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46" name="Google Shape;846;p74"/>
          <p:cNvSpPr txBox="1"/>
          <p:nvPr/>
        </p:nvSpPr>
        <p:spPr>
          <a:xfrm>
            <a:off x="304800" y="762000"/>
            <a:ext cx="4800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7.15  </a:t>
            </a:r>
            <a:r>
              <a:rPr i="1" lang="en-US" sz="2000">
                <a:solidFill>
                  <a:schemeClr val="dk1"/>
                </a:solidFill>
                <a:latin typeface="Times New Roman"/>
                <a:ea typeface="Times New Roman"/>
                <a:cs typeface="Times New Roman"/>
                <a:sym typeface="Times New Roman"/>
              </a:rPr>
              <a:t>Fiber-optic cable connectors</a:t>
            </a:r>
            <a:endParaRPr/>
          </a:p>
        </p:txBody>
      </p:sp>
      <p:cxnSp>
        <p:nvCxnSpPr>
          <p:cNvPr id="847" name="Google Shape;847;p7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48" name="Google Shape;848;p74"/>
          <p:cNvPicPr preferRelativeResize="0"/>
          <p:nvPr/>
        </p:nvPicPr>
        <p:blipFill rotWithShape="1">
          <a:blip r:embed="rId3">
            <a:alphaModFix/>
          </a:blip>
          <a:srcRect b="0" l="0" r="0" t="0"/>
          <a:stretch/>
        </p:blipFill>
        <p:spPr>
          <a:xfrm>
            <a:off x="228600" y="1890713"/>
            <a:ext cx="8593138" cy="3900487"/>
          </a:xfrm>
          <a:prstGeom prst="rect">
            <a:avLst/>
          </a:prstGeom>
          <a:noFill/>
          <a:ln>
            <a:noFill/>
          </a:ln>
        </p:spPr>
      </p:pic>
      <p:sp>
        <p:nvSpPr>
          <p:cNvPr id="849" name="Google Shape;849;p7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50" name="Google Shape;850;p7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51" name="Google Shape;851;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8" name="Shape 858"/>
        <p:cNvGrpSpPr/>
        <p:nvPr/>
      </p:nvGrpSpPr>
      <p:grpSpPr>
        <a:xfrm>
          <a:off x="0" y="0"/>
          <a:ext cx="0" cy="0"/>
          <a:chOff x="0" y="0"/>
          <a:chExt cx="0" cy="0"/>
        </a:xfrm>
      </p:grpSpPr>
      <p:cxnSp>
        <p:nvCxnSpPr>
          <p:cNvPr id="859" name="Google Shape;859;p75"/>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60" name="Google Shape;860;p75"/>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61" name="Google Shape;861;p75"/>
          <p:cNvSpPr txBox="1"/>
          <p:nvPr/>
        </p:nvSpPr>
        <p:spPr>
          <a:xfrm>
            <a:off x="304800" y="762000"/>
            <a:ext cx="45323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7.16  </a:t>
            </a:r>
            <a:r>
              <a:rPr i="1" lang="en-US" sz="2000">
                <a:solidFill>
                  <a:schemeClr val="dk1"/>
                </a:solidFill>
                <a:latin typeface="Times New Roman"/>
                <a:ea typeface="Times New Roman"/>
                <a:cs typeface="Times New Roman"/>
                <a:sym typeface="Times New Roman"/>
              </a:rPr>
              <a:t>Optical fiber performance</a:t>
            </a:r>
            <a:endParaRPr/>
          </a:p>
        </p:txBody>
      </p:sp>
      <p:cxnSp>
        <p:nvCxnSpPr>
          <p:cNvPr id="862" name="Google Shape;862;p75"/>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63" name="Google Shape;863;p75"/>
          <p:cNvPicPr preferRelativeResize="0"/>
          <p:nvPr/>
        </p:nvPicPr>
        <p:blipFill rotWithShape="1">
          <a:blip r:embed="rId3">
            <a:alphaModFix/>
          </a:blip>
          <a:srcRect b="0" l="0" r="0" t="0"/>
          <a:stretch/>
        </p:blipFill>
        <p:spPr>
          <a:xfrm>
            <a:off x="1282700" y="1676400"/>
            <a:ext cx="5575300" cy="4467225"/>
          </a:xfrm>
          <a:prstGeom prst="rect">
            <a:avLst/>
          </a:prstGeom>
          <a:noFill/>
          <a:ln>
            <a:noFill/>
          </a:ln>
        </p:spPr>
      </p:pic>
      <p:sp>
        <p:nvSpPr>
          <p:cNvPr id="864" name="Google Shape;864;p7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65" name="Google Shape;865;p7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66" name="Google Shape;866;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3" name="Shape 873"/>
        <p:cNvGrpSpPr/>
        <p:nvPr/>
      </p:nvGrpSpPr>
      <p:grpSpPr>
        <a:xfrm>
          <a:off x="0" y="0"/>
          <a:ext cx="0" cy="0"/>
          <a:chOff x="0" y="0"/>
          <a:chExt cx="0" cy="0"/>
        </a:xfrm>
      </p:grpSpPr>
      <p:sp>
        <p:nvSpPr>
          <p:cNvPr id="874" name="Google Shape;874;p76"/>
          <p:cNvSpPr/>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75" name="Google Shape;875;p76"/>
          <p:cNvSpPr txBox="1"/>
          <p:nvPr/>
        </p:nvSpPr>
        <p:spPr>
          <a:xfrm>
            <a:off x="228600" y="406400"/>
            <a:ext cx="710565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7-2   UNGUIDED MEDIA: WIRELESS</a:t>
            </a:r>
            <a:endParaRPr/>
          </a:p>
        </p:txBody>
      </p:sp>
      <p:sp>
        <p:nvSpPr>
          <p:cNvPr id="876" name="Google Shape;876;p76"/>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77" name="Google Shape;877;p76"/>
          <p:cNvSpPr/>
          <p:nvPr/>
        </p:nvSpPr>
        <p:spPr>
          <a:xfrm>
            <a:off x="304800" y="1385888"/>
            <a:ext cx="8229600" cy="180022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Unguided media transport electromagnetic waves without using a physical conductor. This type of communication is often referred to as wireless communication.</a:t>
            </a:r>
            <a:endParaRPr/>
          </a:p>
        </p:txBody>
      </p:sp>
      <p:sp>
        <p:nvSpPr>
          <p:cNvPr id="878" name="Google Shape;878;p76"/>
          <p:cNvSpPr/>
          <p:nvPr/>
        </p:nvSpPr>
        <p:spPr>
          <a:xfrm>
            <a:off x="152400" y="4679950"/>
            <a:ext cx="6705600" cy="1187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Radio Waves</a:t>
            </a:r>
            <a:endParaRPr/>
          </a:p>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Microwaves</a:t>
            </a:r>
            <a:endParaRPr/>
          </a:p>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Infrared</a:t>
            </a:r>
            <a:endParaRPr sz="2400">
              <a:solidFill>
                <a:srgbClr val="0033CC"/>
              </a:solidFill>
              <a:latin typeface="Times New Roman"/>
              <a:ea typeface="Times New Roman"/>
              <a:cs typeface="Times New Roman"/>
              <a:sym typeface="Times New Roman"/>
            </a:endParaRPr>
          </a:p>
        </p:txBody>
      </p:sp>
      <p:sp>
        <p:nvSpPr>
          <p:cNvPr id="879" name="Google Shape;879;p76"/>
          <p:cNvSpPr txBox="1"/>
          <p:nvPr/>
        </p:nvSpPr>
        <p:spPr>
          <a:xfrm>
            <a:off x="163513" y="4203700"/>
            <a:ext cx="4867275"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u="sng">
                <a:solidFill>
                  <a:schemeClr val="hlink"/>
                </a:solidFill>
                <a:latin typeface="Times New Roman"/>
                <a:ea typeface="Times New Roman"/>
                <a:cs typeface="Times New Roman"/>
                <a:sym typeface="Times New Roman"/>
              </a:rPr>
              <a:t>Topics discussed in this section:</a:t>
            </a:r>
            <a:endParaRPr/>
          </a:p>
        </p:txBody>
      </p:sp>
      <p:sp>
        <p:nvSpPr>
          <p:cNvPr id="880" name="Google Shape;880;p7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81" name="Google Shape;881;p7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82" name="Google Shape;882;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9" name="Shape 889"/>
        <p:cNvGrpSpPr/>
        <p:nvPr/>
      </p:nvGrpSpPr>
      <p:grpSpPr>
        <a:xfrm>
          <a:off x="0" y="0"/>
          <a:ext cx="0" cy="0"/>
          <a:chOff x="0" y="0"/>
          <a:chExt cx="0" cy="0"/>
        </a:xfrm>
      </p:grpSpPr>
      <p:cxnSp>
        <p:nvCxnSpPr>
          <p:cNvPr id="890" name="Google Shape;890;p7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91" name="Google Shape;891;p7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92" name="Google Shape;892;p77"/>
          <p:cNvSpPr txBox="1"/>
          <p:nvPr/>
        </p:nvSpPr>
        <p:spPr>
          <a:xfrm>
            <a:off x="304800" y="762000"/>
            <a:ext cx="75247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7.17  </a:t>
            </a:r>
            <a:r>
              <a:rPr i="1" lang="en-US" sz="2000">
                <a:solidFill>
                  <a:schemeClr val="dk1"/>
                </a:solidFill>
                <a:latin typeface="Times New Roman"/>
                <a:ea typeface="Times New Roman"/>
                <a:cs typeface="Times New Roman"/>
                <a:sym typeface="Times New Roman"/>
              </a:rPr>
              <a:t>Electromagnetic spectrum for wireless communication</a:t>
            </a:r>
            <a:endParaRPr/>
          </a:p>
        </p:txBody>
      </p:sp>
      <p:cxnSp>
        <p:nvCxnSpPr>
          <p:cNvPr id="893" name="Google Shape;893;p7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94" name="Google Shape;894;p77"/>
          <p:cNvPicPr preferRelativeResize="0"/>
          <p:nvPr/>
        </p:nvPicPr>
        <p:blipFill rotWithShape="1">
          <a:blip r:embed="rId3">
            <a:alphaModFix/>
          </a:blip>
          <a:srcRect b="0" l="0" r="0" t="0"/>
          <a:stretch/>
        </p:blipFill>
        <p:spPr>
          <a:xfrm>
            <a:off x="209550" y="2590800"/>
            <a:ext cx="8401050" cy="2133600"/>
          </a:xfrm>
          <a:prstGeom prst="rect">
            <a:avLst/>
          </a:prstGeom>
          <a:noFill/>
          <a:ln>
            <a:noFill/>
          </a:ln>
        </p:spPr>
      </p:pic>
      <p:sp>
        <p:nvSpPr>
          <p:cNvPr id="895" name="Google Shape;895;p7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896" name="Google Shape;896;p7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897" name="Google Shape;897;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cxnSp>
        <p:nvCxnSpPr>
          <p:cNvPr id="905" name="Google Shape;905;p78"/>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906" name="Google Shape;906;p78"/>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907" name="Google Shape;907;p78"/>
          <p:cNvSpPr txBox="1"/>
          <p:nvPr/>
        </p:nvSpPr>
        <p:spPr>
          <a:xfrm>
            <a:off x="304800" y="762000"/>
            <a:ext cx="40465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7.18  </a:t>
            </a:r>
            <a:r>
              <a:rPr i="1" lang="en-US" sz="2000">
                <a:solidFill>
                  <a:schemeClr val="dk1"/>
                </a:solidFill>
                <a:latin typeface="Times New Roman"/>
                <a:ea typeface="Times New Roman"/>
                <a:cs typeface="Times New Roman"/>
                <a:sym typeface="Times New Roman"/>
              </a:rPr>
              <a:t>Propagation methods</a:t>
            </a:r>
            <a:endParaRPr/>
          </a:p>
        </p:txBody>
      </p:sp>
      <p:cxnSp>
        <p:nvCxnSpPr>
          <p:cNvPr id="908" name="Google Shape;908;p78"/>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909" name="Google Shape;909;p78"/>
          <p:cNvPicPr preferRelativeResize="0"/>
          <p:nvPr/>
        </p:nvPicPr>
        <p:blipFill rotWithShape="1">
          <a:blip r:embed="rId3">
            <a:alphaModFix/>
          </a:blip>
          <a:srcRect b="0" l="0" r="0" t="0"/>
          <a:stretch/>
        </p:blipFill>
        <p:spPr>
          <a:xfrm>
            <a:off x="338138" y="1917700"/>
            <a:ext cx="8501062" cy="3568700"/>
          </a:xfrm>
          <a:prstGeom prst="rect">
            <a:avLst/>
          </a:prstGeom>
          <a:noFill/>
          <a:ln>
            <a:noFill/>
          </a:ln>
        </p:spPr>
      </p:pic>
      <p:sp>
        <p:nvSpPr>
          <p:cNvPr id="910" name="Google Shape;910;p7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11" name="Google Shape;911;p7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12" name="Google Shape;912;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9" name="Shape 919"/>
        <p:cNvGrpSpPr/>
        <p:nvPr/>
      </p:nvGrpSpPr>
      <p:grpSpPr>
        <a:xfrm>
          <a:off x="0" y="0"/>
          <a:ext cx="0" cy="0"/>
          <a:chOff x="0" y="0"/>
          <a:chExt cx="0" cy="0"/>
        </a:xfrm>
      </p:grpSpPr>
      <p:sp>
        <p:nvSpPr>
          <p:cNvPr id="920" name="Google Shape;920;p79"/>
          <p:cNvSpPr txBox="1"/>
          <p:nvPr/>
        </p:nvSpPr>
        <p:spPr>
          <a:xfrm>
            <a:off x="795338" y="668338"/>
            <a:ext cx="2201862"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Table 7.4  </a:t>
            </a:r>
            <a:r>
              <a:rPr i="1" lang="en-US" sz="2000">
                <a:solidFill>
                  <a:schemeClr val="dk1"/>
                </a:solidFill>
                <a:latin typeface="Times New Roman"/>
                <a:ea typeface="Times New Roman"/>
                <a:cs typeface="Times New Roman"/>
                <a:sym typeface="Times New Roman"/>
              </a:rPr>
              <a:t>Bands</a:t>
            </a:r>
            <a:endParaRPr/>
          </a:p>
        </p:txBody>
      </p:sp>
      <p:pic>
        <p:nvPicPr>
          <p:cNvPr id="921" name="Google Shape;921;p79"/>
          <p:cNvPicPr preferRelativeResize="0"/>
          <p:nvPr/>
        </p:nvPicPr>
        <p:blipFill rotWithShape="1">
          <a:blip r:embed="rId3">
            <a:alphaModFix/>
          </a:blip>
          <a:srcRect b="0" l="0" r="0" t="0"/>
          <a:stretch/>
        </p:blipFill>
        <p:spPr>
          <a:xfrm>
            <a:off x="685800" y="1201738"/>
            <a:ext cx="7797800" cy="4741862"/>
          </a:xfrm>
          <a:prstGeom prst="rect">
            <a:avLst/>
          </a:prstGeom>
          <a:noFill/>
          <a:ln>
            <a:noFill/>
          </a:ln>
        </p:spPr>
      </p:pic>
      <p:sp>
        <p:nvSpPr>
          <p:cNvPr id="922" name="Google Shape;922;p7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23" name="Google Shape;923;p7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24" name="Google Shape;924;p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 name="Shape 151"/>
        <p:cNvGrpSpPr/>
        <p:nvPr/>
      </p:nvGrpSpPr>
      <p:grpSpPr>
        <a:xfrm>
          <a:off x="0" y="0"/>
          <a:ext cx="0" cy="0"/>
          <a:chOff x="0" y="0"/>
          <a:chExt cx="0" cy="0"/>
        </a:xfrm>
      </p:grpSpPr>
      <p:sp>
        <p:nvSpPr>
          <p:cNvPr id="152" name="Google Shape;152;p8"/>
          <p:cNvSpPr txBox="1"/>
          <p:nvPr/>
        </p:nvSpPr>
        <p:spPr>
          <a:xfrm>
            <a:off x="334640" y="-8"/>
            <a:ext cx="8180700" cy="6926400"/>
          </a:xfrm>
          <a:prstGeom prst="rect">
            <a:avLst/>
          </a:prstGeom>
          <a:noFill/>
          <a:ln>
            <a:noFill/>
          </a:ln>
        </p:spPr>
        <p:txBody>
          <a:bodyPr anchorCtr="0" anchor="t" bIns="0" lIns="0" spcFirstLastPara="1" rIns="0" wrap="square" tIns="12700">
            <a:spAutoFit/>
          </a:bodyPr>
          <a:lstStyle/>
          <a:p>
            <a:pPr indent="-152398" lvl="0" marL="12700" marR="1762760" rtl="0" algn="l">
              <a:lnSpc>
                <a:spcPct val="153700"/>
              </a:lnSpc>
              <a:spcBef>
                <a:spcPts val="0"/>
              </a:spcBef>
              <a:spcAft>
                <a:spcPts val="0"/>
              </a:spcAft>
              <a:buClr>
                <a:schemeClr val="dk1"/>
              </a:buClr>
              <a:buSzPts val="2400"/>
              <a:buFont typeface="Noto Sans Symbols"/>
              <a:buChar char="⮚"/>
            </a:pPr>
            <a:r>
              <a:rPr lang="en-US" sz="2200">
                <a:solidFill>
                  <a:schemeClr val="dk1"/>
                </a:solidFill>
                <a:latin typeface="Arial"/>
                <a:ea typeface="Arial"/>
                <a:cs typeface="Arial"/>
                <a:sym typeface="Arial"/>
              </a:rPr>
              <a:t>Let us assume that Maria sends the first letter to Ann. </a:t>
            </a:r>
            <a:r>
              <a:rPr lang="en-US" sz="2200" u="sng">
                <a:solidFill>
                  <a:schemeClr val="dk1"/>
                </a:solidFill>
                <a:latin typeface="Arial"/>
                <a:ea typeface="Arial"/>
                <a:cs typeface="Arial"/>
                <a:sym typeface="Arial"/>
              </a:rPr>
              <a:t> At Maria s side:</a:t>
            </a:r>
            <a:endParaRPr sz="2200">
              <a:solidFill>
                <a:schemeClr val="dk1"/>
              </a:solidFill>
              <a:latin typeface="Arial"/>
              <a:ea typeface="Arial"/>
              <a:cs typeface="Arial"/>
              <a:sym typeface="Arial"/>
            </a:endParaRPr>
          </a:p>
          <a:p>
            <a:pPr indent="-222884" lvl="0" marL="234950" marR="0" rtl="0" algn="l">
              <a:lnSpc>
                <a:spcPct val="100000"/>
              </a:lnSpc>
              <a:spcBef>
                <a:spcPts val="1270"/>
              </a:spcBef>
              <a:spcAft>
                <a:spcPts val="0"/>
              </a:spcAft>
              <a:buClr>
                <a:schemeClr val="dk1"/>
              </a:buClr>
              <a:buSzPts val="2200"/>
              <a:buFont typeface="Arial"/>
              <a:buChar char="•"/>
            </a:pPr>
            <a:r>
              <a:rPr lang="en-US" sz="2200">
                <a:solidFill>
                  <a:schemeClr val="dk1"/>
                </a:solidFill>
                <a:latin typeface="Arial"/>
                <a:ea typeface="Arial"/>
                <a:cs typeface="Arial"/>
                <a:sym typeface="Arial"/>
              </a:rPr>
              <a:t>Maria talks to the machine at the third layer as though the machine is</a:t>
            </a:r>
            <a:r>
              <a:rPr lang="en-US" sz="2200">
                <a:solidFill>
                  <a:schemeClr val="dk1"/>
                </a:solidFill>
              </a:rPr>
              <a:t> </a:t>
            </a:r>
            <a:r>
              <a:rPr lang="en-US" sz="2200">
                <a:solidFill>
                  <a:schemeClr val="dk1"/>
                </a:solidFill>
                <a:latin typeface="Arial"/>
                <a:ea typeface="Arial"/>
                <a:cs typeface="Arial"/>
                <a:sym typeface="Arial"/>
              </a:rPr>
              <a:t>Ann and is listening to her.</a:t>
            </a:r>
            <a:endParaRPr sz="2200">
              <a:solidFill>
                <a:schemeClr val="dk1"/>
              </a:solidFill>
              <a:latin typeface="Arial"/>
              <a:ea typeface="Arial"/>
              <a:cs typeface="Arial"/>
              <a:sym typeface="Arial"/>
            </a:endParaRPr>
          </a:p>
          <a:p>
            <a:pPr indent="-235584" lvl="0" marL="235584" marR="458469" rtl="0" algn="l">
              <a:lnSpc>
                <a:spcPct val="147800"/>
              </a:lnSpc>
              <a:spcBef>
                <a:spcPts val="15"/>
              </a:spcBef>
              <a:spcAft>
                <a:spcPts val="0"/>
              </a:spcAft>
              <a:buClr>
                <a:schemeClr val="dk1"/>
              </a:buClr>
              <a:buSzPts val="2200"/>
              <a:buFont typeface="Arial"/>
              <a:buChar char="•"/>
            </a:pPr>
            <a:r>
              <a:t/>
            </a:r>
            <a:endParaRPr sz="2200">
              <a:solidFill>
                <a:schemeClr val="dk1"/>
              </a:solidFill>
            </a:endParaRPr>
          </a:p>
          <a:p>
            <a:pPr indent="-235584" lvl="0" marL="235584" marR="458469" rtl="0" algn="l">
              <a:lnSpc>
                <a:spcPct val="147800"/>
              </a:lnSpc>
              <a:spcBef>
                <a:spcPts val="15"/>
              </a:spcBef>
              <a:spcAft>
                <a:spcPts val="0"/>
              </a:spcAft>
              <a:buClr>
                <a:schemeClr val="dk1"/>
              </a:buClr>
              <a:buSzPts val="2200"/>
              <a:buFont typeface="Arial"/>
              <a:buChar char="•"/>
            </a:pPr>
            <a:r>
              <a:rPr lang="en-US" sz="2200">
                <a:solidFill>
                  <a:schemeClr val="dk1"/>
                </a:solidFill>
                <a:latin typeface="Arial"/>
                <a:ea typeface="Arial"/>
                <a:cs typeface="Arial"/>
                <a:sym typeface="Arial"/>
              </a:rPr>
              <a:t>The third layer machine listens to what Maria says and creates the  plaintext (a letter in English), which is passed to the second layer  machine.</a:t>
            </a:r>
            <a:endParaRPr sz="2200">
              <a:solidFill>
                <a:schemeClr val="dk1"/>
              </a:solidFill>
              <a:latin typeface="Arial"/>
              <a:ea typeface="Arial"/>
              <a:cs typeface="Arial"/>
              <a:sym typeface="Arial"/>
            </a:endParaRPr>
          </a:p>
          <a:p>
            <a:pPr indent="-299085" lvl="0" marL="299085" marR="5080" rtl="0" algn="l">
              <a:lnSpc>
                <a:spcPct val="177727"/>
              </a:lnSpc>
              <a:spcBef>
                <a:spcPts val="320"/>
              </a:spcBef>
              <a:spcAft>
                <a:spcPts val="0"/>
              </a:spcAft>
              <a:buClr>
                <a:schemeClr val="dk1"/>
              </a:buClr>
              <a:buSzPts val="2200"/>
              <a:buFont typeface="Arial"/>
              <a:buChar char="•"/>
            </a:pPr>
            <a:r>
              <a:rPr lang="en-US" sz="2200">
                <a:solidFill>
                  <a:schemeClr val="dk1"/>
                </a:solidFill>
                <a:latin typeface="Arial"/>
                <a:ea typeface="Arial"/>
                <a:cs typeface="Arial"/>
                <a:sym typeface="Arial"/>
              </a:rPr>
              <a:t>The second layer machine takes the plaintext, encrypts it, and creates  the ciphertext, which is passed to the first layer machine.</a:t>
            </a:r>
            <a:endParaRPr sz="2200">
              <a:solidFill>
                <a:schemeClr val="dk1"/>
              </a:solidFill>
              <a:latin typeface="Arial"/>
              <a:ea typeface="Arial"/>
              <a:cs typeface="Arial"/>
              <a:sym typeface="Arial"/>
            </a:endParaRPr>
          </a:p>
          <a:p>
            <a:pPr indent="-287019" lvl="0" marL="299085" marR="0" rtl="0" algn="l">
              <a:lnSpc>
                <a:spcPct val="100000"/>
              </a:lnSpc>
              <a:spcBef>
                <a:spcPts val="910"/>
              </a:spcBef>
              <a:spcAft>
                <a:spcPts val="0"/>
              </a:spcAft>
              <a:buClr>
                <a:schemeClr val="dk1"/>
              </a:buClr>
              <a:buSzPts val="2200"/>
              <a:buFont typeface="Arial"/>
              <a:buChar char="•"/>
            </a:pPr>
            <a:r>
              <a:rPr lang="en-US" sz="2200">
                <a:solidFill>
                  <a:schemeClr val="dk1"/>
                </a:solidFill>
                <a:latin typeface="Arial"/>
                <a:ea typeface="Arial"/>
                <a:cs typeface="Arial"/>
                <a:sym typeface="Arial"/>
              </a:rPr>
              <a:t>The first layer machine, presumably a robot, takes the ciphertext ,puts it in an envelope, adds the sender and receiver addresses, and  mails it.</a:t>
            </a:r>
            <a:endParaRPr sz="2200">
              <a:solidFill>
                <a:schemeClr val="dk1"/>
              </a:solidFill>
              <a:latin typeface="Arial"/>
              <a:ea typeface="Arial"/>
              <a:cs typeface="Arial"/>
              <a:sym typeface="Arial"/>
            </a:endParaRPr>
          </a:p>
        </p:txBody>
      </p:sp>
      <p:sp>
        <p:nvSpPr>
          <p:cNvPr id="153" name="Google Shape;153;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54" name="Google Shape;154;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55" name="Google Shape;155;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1" name="Shape 931"/>
        <p:cNvGrpSpPr/>
        <p:nvPr/>
      </p:nvGrpSpPr>
      <p:grpSpPr>
        <a:xfrm>
          <a:off x="0" y="0"/>
          <a:ext cx="0" cy="0"/>
          <a:chOff x="0" y="0"/>
          <a:chExt cx="0" cy="0"/>
        </a:xfrm>
      </p:grpSpPr>
      <p:cxnSp>
        <p:nvCxnSpPr>
          <p:cNvPr id="932" name="Google Shape;932;p8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933" name="Google Shape;933;p8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934" name="Google Shape;934;p80"/>
          <p:cNvSpPr txBox="1"/>
          <p:nvPr/>
        </p:nvSpPr>
        <p:spPr>
          <a:xfrm>
            <a:off x="304800" y="762000"/>
            <a:ext cx="47879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7.19  </a:t>
            </a:r>
            <a:r>
              <a:rPr i="1" lang="en-US" sz="2000">
                <a:solidFill>
                  <a:schemeClr val="dk1"/>
                </a:solidFill>
                <a:latin typeface="Times New Roman"/>
                <a:ea typeface="Times New Roman"/>
                <a:cs typeface="Times New Roman"/>
                <a:sym typeface="Times New Roman"/>
              </a:rPr>
              <a:t>Wireless transmission waves</a:t>
            </a:r>
            <a:endParaRPr/>
          </a:p>
        </p:txBody>
      </p:sp>
      <p:cxnSp>
        <p:nvCxnSpPr>
          <p:cNvPr id="935" name="Google Shape;935;p8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936" name="Google Shape;936;p80"/>
          <p:cNvPicPr preferRelativeResize="0"/>
          <p:nvPr/>
        </p:nvPicPr>
        <p:blipFill rotWithShape="1">
          <a:blip r:embed="rId3">
            <a:alphaModFix/>
          </a:blip>
          <a:srcRect b="0" l="0" r="0" t="0"/>
          <a:stretch/>
        </p:blipFill>
        <p:spPr>
          <a:xfrm>
            <a:off x="452438" y="2043113"/>
            <a:ext cx="8239125" cy="2771775"/>
          </a:xfrm>
          <a:prstGeom prst="rect">
            <a:avLst/>
          </a:prstGeom>
          <a:noFill/>
          <a:ln>
            <a:noFill/>
          </a:ln>
        </p:spPr>
      </p:pic>
      <p:sp>
        <p:nvSpPr>
          <p:cNvPr id="937" name="Google Shape;937;p8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38" name="Google Shape;938;p8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39" name="Google Shape;939;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6" name="Shape 946"/>
        <p:cNvGrpSpPr/>
        <p:nvPr/>
      </p:nvGrpSpPr>
      <p:grpSpPr>
        <a:xfrm>
          <a:off x="0" y="0"/>
          <a:ext cx="0" cy="0"/>
          <a:chOff x="0" y="0"/>
          <a:chExt cx="0" cy="0"/>
        </a:xfrm>
      </p:grpSpPr>
      <p:sp>
        <p:nvSpPr>
          <p:cNvPr id="947" name="Google Shape;947;p81"/>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48" name="Google Shape;948;p81"/>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49" name="Google Shape;949;p81"/>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50" name="Google Shape;950;p81"/>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51" name="Google Shape;951;p81"/>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52" name="Google Shape;952;p81"/>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53" name="Google Shape;953;p81"/>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954" name="Google Shape;954;p81"/>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955" name="Google Shape;955;p81"/>
          <p:cNvCxnSpPr/>
          <p:nvPr/>
        </p:nvCxnSpPr>
        <p:spPr>
          <a:xfrm>
            <a:off x="458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956" name="Google Shape;956;p81"/>
          <p:cNvSpPr/>
          <p:nvPr/>
        </p:nvSpPr>
        <p:spPr>
          <a:xfrm>
            <a:off x="495300" y="2771775"/>
            <a:ext cx="8077200" cy="301625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Radio waves are used for multicast communications, such as radio and television, and paging systems. They can penetrate through walls.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Highly regulated. Use omni directional antennas</a:t>
            </a:r>
            <a:endParaRPr/>
          </a:p>
        </p:txBody>
      </p:sp>
      <p:grpSp>
        <p:nvGrpSpPr>
          <p:cNvPr id="957" name="Google Shape;957;p81"/>
          <p:cNvGrpSpPr/>
          <p:nvPr/>
        </p:nvGrpSpPr>
        <p:grpSpPr>
          <a:xfrm>
            <a:off x="457200" y="2024063"/>
            <a:ext cx="1143000" cy="566737"/>
            <a:chOff x="1200" y="1248"/>
            <a:chExt cx="720" cy="357"/>
          </a:xfrm>
        </p:grpSpPr>
        <p:pic>
          <p:nvPicPr>
            <p:cNvPr id="958" name="Google Shape;958;p8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959" name="Google Shape;959;p81"/>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Note</a:t>
              </a:r>
              <a:endParaRPr/>
            </a:p>
          </p:txBody>
        </p:sp>
      </p:grpSp>
      <p:sp>
        <p:nvSpPr>
          <p:cNvPr id="960" name="Google Shape;960;p8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61" name="Google Shape;961;p8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62" name="Google Shape;962;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9" name="Shape 969"/>
        <p:cNvGrpSpPr/>
        <p:nvPr/>
      </p:nvGrpSpPr>
      <p:grpSpPr>
        <a:xfrm>
          <a:off x="0" y="0"/>
          <a:ext cx="0" cy="0"/>
          <a:chOff x="0" y="0"/>
          <a:chExt cx="0" cy="0"/>
        </a:xfrm>
      </p:grpSpPr>
      <p:cxnSp>
        <p:nvCxnSpPr>
          <p:cNvPr id="970" name="Google Shape;970;p82"/>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971" name="Google Shape;971;p82"/>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972" name="Google Shape;972;p82"/>
          <p:cNvSpPr txBox="1"/>
          <p:nvPr/>
        </p:nvSpPr>
        <p:spPr>
          <a:xfrm>
            <a:off x="304800" y="762000"/>
            <a:ext cx="44561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7.20  </a:t>
            </a:r>
            <a:r>
              <a:rPr i="1" lang="en-US" sz="2000">
                <a:solidFill>
                  <a:schemeClr val="dk1"/>
                </a:solidFill>
                <a:latin typeface="Times New Roman"/>
                <a:ea typeface="Times New Roman"/>
                <a:cs typeface="Times New Roman"/>
                <a:sym typeface="Times New Roman"/>
              </a:rPr>
              <a:t>Omnidirectional antenna</a:t>
            </a:r>
            <a:endParaRPr/>
          </a:p>
        </p:txBody>
      </p:sp>
      <p:cxnSp>
        <p:nvCxnSpPr>
          <p:cNvPr id="973" name="Google Shape;973;p82"/>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974" name="Google Shape;974;p82"/>
          <p:cNvPicPr preferRelativeResize="0"/>
          <p:nvPr/>
        </p:nvPicPr>
        <p:blipFill rotWithShape="1">
          <a:blip r:embed="rId3">
            <a:alphaModFix/>
          </a:blip>
          <a:srcRect b="0" l="0" r="0" t="0"/>
          <a:stretch/>
        </p:blipFill>
        <p:spPr>
          <a:xfrm>
            <a:off x="2679700" y="2039938"/>
            <a:ext cx="3263900" cy="3675062"/>
          </a:xfrm>
          <a:prstGeom prst="rect">
            <a:avLst/>
          </a:prstGeom>
          <a:noFill/>
          <a:ln>
            <a:noFill/>
          </a:ln>
        </p:spPr>
      </p:pic>
      <p:sp>
        <p:nvSpPr>
          <p:cNvPr id="975" name="Google Shape;975;p8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76" name="Google Shape;976;p8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977" name="Google Shape;977;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4" name="Shape 984"/>
        <p:cNvGrpSpPr/>
        <p:nvPr/>
      </p:nvGrpSpPr>
      <p:grpSpPr>
        <a:xfrm>
          <a:off x="0" y="0"/>
          <a:ext cx="0" cy="0"/>
          <a:chOff x="0" y="0"/>
          <a:chExt cx="0" cy="0"/>
        </a:xfrm>
      </p:grpSpPr>
      <p:sp>
        <p:nvSpPr>
          <p:cNvPr id="985" name="Google Shape;985;p8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86" name="Google Shape;986;p8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87" name="Google Shape;987;p8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88" name="Google Shape;988;p8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89" name="Google Shape;989;p8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90" name="Google Shape;990;p83"/>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991" name="Google Shape;991;p83"/>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992" name="Google Shape;992;p83"/>
          <p:cNvCxnSpPr/>
          <p:nvPr/>
        </p:nvCxnSpPr>
        <p:spPr>
          <a:xfrm>
            <a:off x="457200" y="2395538"/>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993" name="Google Shape;993;p83"/>
          <p:cNvCxnSpPr/>
          <p:nvPr/>
        </p:nvCxnSpPr>
        <p:spPr>
          <a:xfrm>
            <a:off x="533400" y="5138738"/>
            <a:ext cx="8153400" cy="0"/>
          </a:xfrm>
          <a:prstGeom prst="straightConnector1">
            <a:avLst/>
          </a:prstGeom>
          <a:noFill/>
          <a:ln cap="flat" cmpd="sng" w="76200">
            <a:solidFill>
              <a:srgbClr val="009900"/>
            </a:solidFill>
            <a:prstDash val="solid"/>
            <a:round/>
            <a:headEnd len="med" w="med" type="none"/>
            <a:tailEnd len="med" w="med" type="none"/>
          </a:ln>
        </p:spPr>
      </p:cxnSp>
      <p:sp>
        <p:nvSpPr>
          <p:cNvPr id="994" name="Google Shape;994;p83"/>
          <p:cNvSpPr/>
          <p:nvPr/>
        </p:nvSpPr>
        <p:spPr>
          <a:xfrm>
            <a:off x="495300" y="2487613"/>
            <a:ext cx="8077200" cy="399097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Microwaves are used for unicast communication such as cellular telephones, satellite networks,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and wireless LANs.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Higher frequency ranges cannot penetrate walls.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Use directional antennas - point to point line of sight communications.</a:t>
            </a:r>
            <a:endParaRPr/>
          </a:p>
        </p:txBody>
      </p:sp>
      <p:grpSp>
        <p:nvGrpSpPr>
          <p:cNvPr id="995" name="Google Shape;995;p83"/>
          <p:cNvGrpSpPr/>
          <p:nvPr/>
        </p:nvGrpSpPr>
        <p:grpSpPr>
          <a:xfrm>
            <a:off x="457200" y="1752600"/>
            <a:ext cx="1143000" cy="566738"/>
            <a:chOff x="1200" y="1248"/>
            <a:chExt cx="720" cy="357"/>
          </a:xfrm>
        </p:grpSpPr>
        <p:pic>
          <p:nvPicPr>
            <p:cNvPr id="996" name="Google Shape;996;p8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997" name="Google Shape;997;p8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Note</a:t>
              </a:r>
              <a:endParaRPr/>
            </a:p>
          </p:txBody>
        </p:sp>
      </p:grpSp>
      <p:sp>
        <p:nvSpPr>
          <p:cNvPr id="998" name="Google Shape;998;p8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999" name="Google Shape;999;p8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00" name="Google Shape;1000;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7" name="Shape 1007"/>
        <p:cNvGrpSpPr/>
        <p:nvPr/>
      </p:nvGrpSpPr>
      <p:grpSpPr>
        <a:xfrm>
          <a:off x="0" y="0"/>
          <a:ext cx="0" cy="0"/>
          <a:chOff x="0" y="0"/>
          <a:chExt cx="0" cy="0"/>
        </a:xfrm>
      </p:grpSpPr>
      <p:cxnSp>
        <p:nvCxnSpPr>
          <p:cNvPr id="1008" name="Google Shape;1008;p8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009" name="Google Shape;1009;p8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010" name="Google Shape;1010;p84"/>
          <p:cNvSpPr txBox="1"/>
          <p:nvPr/>
        </p:nvSpPr>
        <p:spPr>
          <a:xfrm>
            <a:off x="304800" y="762000"/>
            <a:ext cx="43576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folHlink"/>
                </a:solidFill>
                <a:latin typeface="Times New Roman"/>
                <a:ea typeface="Times New Roman"/>
                <a:cs typeface="Times New Roman"/>
                <a:sym typeface="Times New Roman"/>
              </a:rPr>
              <a:t>Figure 7.21  </a:t>
            </a:r>
            <a:r>
              <a:rPr i="1" lang="en-US" sz="2000">
                <a:solidFill>
                  <a:schemeClr val="dk1"/>
                </a:solidFill>
                <a:latin typeface="Times New Roman"/>
                <a:ea typeface="Times New Roman"/>
                <a:cs typeface="Times New Roman"/>
                <a:sym typeface="Times New Roman"/>
              </a:rPr>
              <a:t>Unidirectional antennas</a:t>
            </a:r>
            <a:endParaRPr/>
          </a:p>
        </p:txBody>
      </p:sp>
      <p:cxnSp>
        <p:nvCxnSpPr>
          <p:cNvPr id="1011" name="Google Shape;1011;p8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12" name="Google Shape;1012;p84"/>
          <p:cNvPicPr preferRelativeResize="0"/>
          <p:nvPr/>
        </p:nvPicPr>
        <p:blipFill rotWithShape="1">
          <a:blip r:embed="rId3">
            <a:alphaModFix/>
          </a:blip>
          <a:srcRect b="0" l="0" r="0" t="0"/>
          <a:stretch/>
        </p:blipFill>
        <p:spPr>
          <a:xfrm>
            <a:off x="758825" y="2051050"/>
            <a:ext cx="7394575" cy="3511550"/>
          </a:xfrm>
          <a:prstGeom prst="rect">
            <a:avLst/>
          </a:prstGeom>
          <a:noFill/>
          <a:ln>
            <a:noFill/>
          </a:ln>
        </p:spPr>
      </p:pic>
      <p:sp>
        <p:nvSpPr>
          <p:cNvPr id="1013" name="Google Shape;1013;p8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14" name="Google Shape;1014;p8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15" name="Google Shape;1015;p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2" name="Shape 1022"/>
        <p:cNvGrpSpPr/>
        <p:nvPr/>
      </p:nvGrpSpPr>
      <p:grpSpPr>
        <a:xfrm>
          <a:off x="0" y="0"/>
          <a:ext cx="0" cy="0"/>
          <a:chOff x="0" y="0"/>
          <a:chExt cx="0" cy="0"/>
        </a:xfrm>
      </p:grpSpPr>
      <p:sp>
        <p:nvSpPr>
          <p:cNvPr id="1023" name="Google Shape;1023;p85"/>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4" name="Google Shape;1024;p85"/>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5" name="Google Shape;1025;p85"/>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6" name="Google Shape;1026;p85"/>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7" name="Google Shape;1027;p85"/>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8" name="Google Shape;1028;p85"/>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029" name="Google Shape;1029;p85"/>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030" name="Google Shape;1030;p85"/>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031" name="Google Shape;1031;p85"/>
          <p:cNvCxnSpPr/>
          <p:nvPr/>
        </p:nvCxnSpPr>
        <p:spPr>
          <a:xfrm>
            <a:off x="458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032" name="Google Shape;1032;p85"/>
          <p:cNvSpPr/>
          <p:nvPr/>
        </p:nvSpPr>
        <p:spPr>
          <a:xfrm>
            <a:off x="495300" y="2759075"/>
            <a:ext cx="8077200" cy="2041525"/>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Infrared signals can be used for short-range communication in a closed area using line-of-sight propagation.</a:t>
            </a:r>
            <a:endParaRPr/>
          </a:p>
        </p:txBody>
      </p:sp>
      <p:grpSp>
        <p:nvGrpSpPr>
          <p:cNvPr id="1033" name="Google Shape;1033;p85"/>
          <p:cNvGrpSpPr/>
          <p:nvPr/>
        </p:nvGrpSpPr>
        <p:grpSpPr>
          <a:xfrm>
            <a:off x="457200" y="2024063"/>
            <a:ext cx="1143000" cy="566737"/>
            <a:chOff x="1200" y="1248"/>
            <a:chExt cx="720" cy="357"/>
          </a:xfrm>
        </p:grpSpPr>
        <p:pic>
          <p:nvPicPr>
            <p:cNvPr id="1034" name="Google Shape;1034;p8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035" name="Google Shape;1035;p85"/>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Note</a:t>
              </a:r>
              <a:endParaRPr/>
            </a:p>
          </p:txBody>
        </p:sp>
      </p:grpSp>
      <p:sp>
        <p:nvSpPr>
          <p:cNvPr id="1036" name="Google Shape;1036;p8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37" name="Google Shape;1037;p8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38" name="Google Shape;1038;p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2" name="Shape 1042"/>
        <p:cNvGrpSpPr/>
        <p:nvPr/>
      </p:nvGrpSpPr>
      <p:grpSpPr>
        <a:xfrm>
          <a:off x="0" y="0"/>
          <a:ext cx="0" cy="0"/>
          <a:chOff x="0" y="0"/>
          <a:chExt cx="0" cy="0"/>
        </a:xfrm>
      </p:grpSpPr>
      <p:sp>
        <p:nvSpPr>
          <p:cNvPr id="1043" name="Google Shape;1043;p86"/>
          <p:cNvSpPr/>
          <p:nvPr/>
        </p:nvSpPr>
        <p:spPr>
          <a:xfrm>
            <a:off x="627096" y="2390960"/>
            <a:ext cx="7912085" cy="28552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86"/>
          <p:cNvSpPr txBox="1"/>
          <p:nvPr>
            <p:ph type="title"/>
          </p:nvPr>
        </p:nvSpPr>
        <p:spPr>
          <a:xfrm>
            <a:off x="307340" y="368249"/>
            <a:ext cx="3021330" cy="39179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2400"/>
              <a:buFont typeface="Arial"/>
              <a:buNone/>
            </a:pPr>
            <a:r>
              <a:rPr b="1" lang="en-US" sz="2400">
                <a:solidFill>
                  <a:srgbClr val="FF0000"/>
                </a:solidFill>
                <a:latin typeface="Arial"/>
                <a:ea typeface="Arial"/>
                <a:cs typeface="Arial"/>
                <a:sym typeface="Arial"/>
              </a:rPr>
              <a:t>TRANSMISSION MODES</a:t>
            </a:r>
            <a:endParaRPr sz="2400">
              <a:latin typeface="Arial"/>
              <a:ea typeface="Arial"/>
              <a:cs typeface="Arial"/>
              <a:sym typeface="Arial"/>
            </a:endParaRPr>
          </a:p>
        </p:txBody>
      </p:sp>
      <p:sp>
        <p:nvSpPr>
          <p:cNvPr id="1045" name="Google Shape;1045;p86"/>
          <p:cNvSpPr txBox="1"/>
          <p:nvPr/>
        </p:nvSpPr>
        <p:spPr>
          <a:xfrm>
            <a:off x="307340" y="741585"/>
            <a:ext cx="7941309" cy="1031875"/>
          </a:xfrm>
          <a:prstGeom prst="rect">
            <a:avLst/>
          </a:prstGeom>
          <a:noFill/>
          <a:ln>
            <a:noFill/>
          </a:ln>
        </p:spPr>
        <p:txBody>
          <a:bodyPr anchorCtr="0" anchor="t" bIns="0" lIns="0" spcFirstLastPara="1" rIns="0" wrap="square" tIns="180325">
            <a:spAutoFit/>
          </a:bodyPr>
          <a:lstStyle/>
          <a:p>
            <a:pPr indent="-224154" lvl="0" marL="236220"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transmission of binary data across a link can be accomplished in</a:t>
            </a:r>
            <a:endParaRPr sz="2200">
              <a:solidFill>
                <a:schemeClr val="dk1"/>
              </a:solidFill>
              <a:latin typeface="Arial"/>
              <a:ea typeface="Arial"/>
              <a:cs typeface="Arial"/>
              <a:sym typeface="Arial"/>
            </a:endParaRPr>
          </a:p>
          <a:p>
            <a:pPr indent="0" lvl="0" marL="262890" marR="0" rtl="0" algn="l">
              <a:lnSpc>
                <a:spcPct val="100000"/>
              </a:lnSpc>
              <a:spcBef>
                <a:spcPts val="1320"/>
              </a:spcBef>
              <a:spcAft>
                <a:spcPts val="0"/>
              </a:spcAft>
              <a:buNone/>
            </a:pPr>
            <a:r>
              <a:rPr lang="en-US" sz="2200">
                <a:solidFill>
                  <a:schemeClr val="dk1"/>
                </a:solidFill>
                <a:latin typeface="Arial"/>
                <a:ea typeface="Arial"/>
                <a:cs typeface="Arial"/>
                <a:sym typeface="Arial"/>
              </a:rPr>
              <a:t>either parallel or serial mode.</a:t>
            </a:r>
            <a:endParaRPr sz="2200">
              <a:solidFill>
                <a:schemeClr val="dk1"/>
              </a:solidFill>
              <a:latin typeface="Arial"/>
              <a:ea typeface="Arial"/>
              <a:cs typeface="Arial"/>
              <a:sym typeface="Arial"/>
            </a:endParaRPr>
          </a:p>
        </p:txBody>
      </p:sp>
      <p:sp>
        <p:nvSpPr>
          <p:cNvPr id="1046" name="Google Shape;1046;p8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47" name="Google Shape;1047;p8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48" name="Google Shape;1048;p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2" name="Shape 1052"/>
        <p:cNvGrpSpPr/>
        <p:nvPr/>
      </p:nvGrpSpPr>
      <p:grpSpPr>
        <a:xfrm>
          <a:off x="0" y="0"/>
          <a:ext cx="0" cy="0"/>
          <a:chOff x="0" y="0"/>
          <a:chExt cx="0" cy="0"/>
        </a:xfrm>
      </p:grpSpPr>
      <p:sp>
        <p:nvSpPr>
          <p:cNvPr id="1053" name="Google Shape;1053;p87"/>
          <p:cNvSpPr/>
          <p:nvPr/>
        </p:nvSpPr>
        <p:spPr>
          <a:xfrm>
            <a:off x="54285" y="2460113"/>
            <a:ext cx="8620514" cy="40822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87"/>
          <p:cNvSpPr txBox="1"/>
          <p:nvPr/>
        </p:nvSpPr>
        <p:spPr>
          <a:xfrm>
            <a:off x="78739" y="14731"/>
            <a:ext cx="8764800" cy="23844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2200">
                <a:solidFill>
                  <a:srgbClr val="00AF50"/>
                </a:solidFill>
                <a:latin typeface="Arial"/>
                <a:ea typeface="Arial"/>
                <a:cs typeface="Arial"/>
                <a:sym typeface="Arial"/>
              </a:rPr>
              <a:t>Parallel Transmission</a:t>
            </a:r>
            <a:endParaRPr sz="2200">
              <a:solidFill>
                <a:schemeClr val="dk1"/>
              </a:solidFill>
              <a:latin typeface="Arial"/>
              <a:ea typeface="Arial"/>
              <a:cs typeface="Arial"/>
              <a:sym typeface="Arial"/>
            </a:endParaRPr>
          </a:p>
          <a:p>
            <a:pPr indent="-457833" lvl="0" marL="469900" marR="0" rtl="0" algn="l">
              <a:lnSpc>
                <a:spcPct val="100000"/>
              </a:lnSpc>
              <a:spcBef>
                <a:spcPts val="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Here multiple bits are sent with each clock.</a:t>
            </a:r>
            <a:endParaRPr sz="2200">
              <a:solidFill>
                <a:schemeClr val="dk1"/>
              </a:solidFill>
              <a:latin typeface="Arial"/>
              <a:ea typeface="Arial"/>
              <a:cs typeface="Arial"/>
              <a:sym typeface="Arial"/>
            </a:endParaRPr>
          </a:p>
          <a:p>
            <a:pPr indent="-457833" lvl="0" marL="46990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Binary data, consisting of 1s and 0s, may be organized into groups of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bits each.</a:t>
            </a:r>
            <a:endParaRPr sz="2200">
              <a:solidFill>
                <a:schemeClr val="dk1"/>
              </a:solidFill>
              <a:latin typeface="Arial"/>
              <a:ea typeface="Arial"/>
              <a:cs typeface="Arial"/>
              <a:sym typeface="Arial"/>
            </a:endParaRPr>
          </a:p>
          <a:p>
            <a:pPr indent="-457833" lvl="0" marL="469900" marR="6350" rtl="0" algn="just">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Use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wires to send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bits at one time. That way each bit has its own  wire, and all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bits of one group can be transmitted with each clock tick  from one device to another.</a:t>
            </a:r>
            <a:endParaRPr sz="2200">
              <a:solidFill>
                <a:schemeClr val="dk1"/>
              </a:solidFill>
              <a:latin typeface="Arial"/>
              <a:ea typeface="Arial"/>
              <a:cs typeface="Arial"/>
              <a:sym typeface="Arial"/>
            </a:endParaRPr>
          </a:p>
        </p:txBody>
      </p:sp>
      <p:sp>
        <p:nvSpPr>
          <p:cNvPr id="1055" name="Google Shape;1055;p8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56" name="Google Shape;1056;p8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57" name="Google Shape;1057;p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1" name="Shape 1061"/>
        <p:cNvGrpSpPr/>
        <p:nvPr/>
      </p:nvGrpSpPr>
      <p:grpSpPr>
        <a:xfrm>
          <a:off x="0" y="0"/>
          <a:ext cx="0" cy="0"/>
          <a:chOff x="0" y="0"/>
          <a:chExt cx="0" cy="0"/>
        </a:xfrm>
      </p:grpSpPr>
      <p:sp>
        <p:nvSpPr>
          <p:cNvPr id="1062" name="Google Shape;1062;p88"/>
          <p:cNvSpPr txBox="1"/>
          <p:nvPr/>
        </p:nvSpPr>
        <p:spPr>
          <a:xfrm>
            <a:off x="383540" y="421693"/>
            <a:ext cx="8154600" cy="2892000"/>
          </a:xfrm>
          <a:prstGeom prst="rect">
            <a:avLst/>
          </a:prstGeom>
          <a:noFill/>
          <a:ln>
            <a:noFill/>
          </a:ln>
        </p:spPr>
        <p:txBody>
          <a:bodyPr anchorCtr="0" anchor="t" bIns="0" lIns="0" spcFirstLastPara="1" rIns="0" wrap="square" tIns="179700">
            <a:spAutoFit/>
          </a:bodyPr>
          <a:lstStyle/>
          <a:p>
            <a:pPr indent="-457833" lvl="0" marL="469900" marR="0" rtl="0" algn="l">
              <a:lnSpc>
                <a:spcPct val="100000"/>
              </a:lnSpc>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Advantage:</a:t>
            </a:r>
            <a:endParaRPr sz="2200">
              <a:solidFill>
                <a:schemeClr val="dk1"/>
              </a:solidFill>
              <a:latin typeface="Arial"/>
              <a:ea typeface="Arial"/>
              <a:cs typeface="Arial"/>
              <a:sym typeface="Arial"/>
            </a:endParaRPr>
          </a:p>
          <a:p>
            <a:pPr indent="-344805" lvl="0" marL="356870" marR="5080" rtl="0" algn="l">
              <a:lnSpc>
                <a:spcPct val="150100"/>
              </a:lnSpc>
              <a:spcBef>
                <a:spcPts val="0"/>
              </a:spcBef>
              <a:spcAft>
                <a:spcPts val="0"/>
              </a:spcAft>
              <a:buClr>
                <a:srgbClr val="6F2F9F"/>
              </a:buClr>
              <a:buSzPts val="2200"/>
              <a:buFont typeface="Noto Sans Symbols"/>
              <a:buChar char="▪"/>
            </a:pPr>
            <a:r>
              <a:rPr lang="en-US" sz="2200">
                <a:solidFill>
                  <a:srgbClr val="6F2F9F"/>
                </a:solidFill>
                <a:latin typeface="Arial"/>
                <a:ea typeface="Arial"/>
                <a:cs typeface="Arial"/>
                <a:sym typeface="Arial"/>
              </a:rPr>
              <a:t>Speed </a:t>
            </a:r>
            <a:r>
              <a:rPr lang="en-US" sz="2200">
                <a:solidFill>
                  <a:schemeClr val="dk1"/>
                </a:solidFill>
                <a:latin typeface="Arial"/>
                <a:ea typeface="Arial"/>
                <a:cs typeface="Arial"/>
                <a:sym typeface="Arial"/>
              </a:rPr>
              <a:t>: Parallel transmission can increase the transfer speed by a  factor of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over serial transmission.</a:t>
            </a:r>
            <a:endParaRPr sz="2200">
              <a:solidFill>
                <a:schemeClr val="dk1"/>
              </a:solidFill>
              <a:latin typeface="Arial"/>
              <a:ea typeface="Arial"/>
              <a:cs typeface="Arial"/>
              <a:sym typeface="Arial"/>
            </a:endParaRPr>
          </a:p>
          <a:p>
            <a:pPr indent="-457833" lvl="0" marL="469900" marR="0" rtl="0" algn="l">
              <a:lnSpc>
                <a:spcPct val="100000"/>
              </a:lnSpc>
              <a:spcBef>
                <a:spcPts val="132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Disadvantage:</a:t>
            </a:r>
            <a:endParaRPr sz="2200">
              <a:solidFill>
                <a:schemeClr val="dk1"/>
              </a:solidFill>
              <a:latin typeface="Arial"/>
              <a:ea typeface="Arial"/>
              <a:cs typeface="Arial"/>
              <a:sym typeface="Arial"/>
            </a:endParaRPr>
          </a:p>
          <a:p>
            <a:pPr indent="-344805" lvl="0" marL="356870" marR="0" rtl="0" algn="l">
              <a:lnSpc>
                <a:spcPct val="100000"/>
              </a:lnSpc>
              <a:spcBef>
                <a:spcPts val="1325"/>
              </a:spcBef>
              <a:spcAft>
                <a:spcPts val="0"/>
              </a:spcAft>
              <a:buClr>
                <a:srgbClr val="6F2F9F"/>
              </a:buClr>
              <a:buSzPts val="2200"/>
              <a:buFont typeface="Noto Sans Symbols"/>
              <a:buChar char="▪"/>
            </a:pPr>
            <a:r>
              <a:rPr lang="en-US" sz="2200">
                <a:solidFill>
                  <a:srgbClr val="6F2F9F"/>
                </a:solidFill>
                <a:latin typeface="Arial"/>
                <a:ea typeface="Arial"/>
                <a:cs typeface="Arial"/>
                <a:sym typeface="Arial"/>
              </a:rPr>
              <a:t>Cost  : </a:t>
            </a:r>
            <a:r>
              <a:rPr lang="en-US" sz="2200">
                <a:solidFill>
                  <a:schemeClr val="dk1"/>
                </a:solidFill>
                <a:latin typeface="Arial"/>
                <a:ea typeface="Arial"/>
                <a:cs typeface="Arial"/>
                <a:sym typeface="Arial"/>
              </a:rPr>
              <a:t>Parallel  transmission requires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communication lines	just totransmit the data stream.</a:t>
            </a:r>
            <a:endParaRPr sz="2200">
              <a:solidFill>
                <a:schemeClr val="dk1"/>
              </a:solidFill>
              <a:latin typeface="Arial"/>
              <a:ea typeface="Arial"/>
              <a:cs typeface="Arial"/>
              <a:sym typeface="Arial"/>
            </a:endParaRPr>
          </a:p>
        </p:txBody>
      </p:sp>
      <p:sp>
        <p:nvSpPr>
          <p:cNvPr id="1063" name="Google Shape;1063;p8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64" name="Google Shape;1064;p8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65" name="Google Shape;1065;p8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9" name="Shape 1069"/>
        <p:cNvGrpSpPr/>
        <p:nvPr/>
      </p:nvGrpSpPr>
      <p:grpSpPr>
        <a:xfrm>
          <a:off x="0" y="0"/>
          <a:ext cx="0" cy="0"/>
          <a:chOff x="0" y="0"/>
          <a:chExt cx="0" cy="0"/>
        </a:xfrm>
      </p:grpSpPr>
      <p:sp>
        <p:nvSpPr>
          <p:cNvPr id="1070" name="Google Shape;1070;p89"/>
          <p:cNvSpPr/>
          <p:nvPr/>
        </p:nvSpPr>
        <p:spPr>
          <a:xfrm>
            <a:off x="685800" y="2390775"/>
            <a:ext cx="7543800" cy="30670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89"/>
          <p:cNvSpPr txBox="1"/>
          <p:nvPr/>
        </p:nvSpPr>
        <p:spPr>
          <a:xfrm>
            <a:off x="348140" y="-77614"/>
            <a:ext cx="8307000" cy="2260800"/>
          </a:xfrm>
          <a:prstGeom prst="rect">
            <a:avLst/>
          </a:prstGeom>
          <a:noFill/>
          <a:ln>
            <a:noFill/>
          </a:ln>
        </p:spPr>
        <p:txBody>
          <a:bodyPr anchorCtr="0" anchor="t" bIns="0" lIns="0" spcFirstLastPara="1" rIns="0" wrap="square" tIns="119375">
            <a:spAutoFit/>
          </a:bodyPr>
          <a:lstStyle/>
          <a:p>
            <a:pPr indent="0" lvl="0" marL="12700" marR="0" rtl="0" algn="l">
              <a:lnSpc>
                <a:spcPct val="100000"/>
              </a:lnSpc>
              <a:spcBef>
                <a:spcPts val="0"/>
              </a:spcBef>
              <a:spcAft>
                <a:spcPts val="0"/>
              </a:spcAft>
              <a:buNone/>
            </a:pPr>
            <a:r>
              <a:rPr b="1" lang="en-US" sz="2200">
                <a:solidFill>
                  <a:srgbClr val="00AF50"/>
                </a:solidFill>
                <a:latin typeface="Times New Roman"/>
                <a:ea typeface="Times New Roman"/>
                <a:cs typeface="Times New Roman"/>
                <a:sym typeface="Times New Roman"/>
              </a:rPr>
              <a:t>Serial Transmission</a:t>
            </a:r>
            <a:endParaRPr sz="2200">
              <a:solidFill>
                <a:schemeClr val="dk1"/>
              </a:solidFill>
              <a:latin typeface="Times New Roman"/>
              <a:ea typeface="Times New Roman"/>
              <a:cs typeface="Times New Roman"/>
              <a:sym typeface="Times New Roman"/>
            </a:endParaRPr>
          </a:p>
          <a:p>
            <a:pPr indent="-283844" lvl="0" marL="295910" marR="0" rtl="0" algn="l">
              <a:lnSpc>
                <a:spcPct val="100000"/>
              </a:lnSpc>
              <a:spcBef>
                <a:spcPts val="84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Here 1 bit is sent with each clock tick.</a:t>
            </a:r>
            <a:endParaRPr sz="2200">
              <a:solidFill>
                <a:schemeClr val="dk1"/>
              </a:solidFill>
              <a:latin typeface="Arial"/>
              <a:ea typeface="Arial"/>
              <a:cs typeface="Arial"/>
              <a:sym typeface="Arial"/>
            </a:endParaRPr>
          </a:p>
          <a:p>
            <a:pPr indent="-344805" lvl="0" marL="356870" marR="0" rtl="0" algn="l">
              <a:lnSpc>
                <a:spcPct val="100000"/>
              </a:lnSpc>
              <a:spcBef>
                <a:spcPts val="132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One bit follows another, so we need only one communication channel</a:t>
            </a:r>
            <a:endParaRPr sz="2200">
              <a:solidFill>
                <a:schemeClr val="dk1"/>
              </a:solidFill>
              <a:latin typeface="Arial"/>
              <a:ea typeface="Arial"/>
              <a:cs typeface="Arial"/>
              <a:sym typeface="Arial"/>
            </a:endParaRPr>
          </a:p>
          <a:p>
            <a:pPr indent="0" lvl="0" marL="356870" marR="0" rtl="0" algn="l">
              <a:lnSpc>
                <a:spcPct val="100000"/>
              </a:lnSpc>
              <a:spcBef>
                <a:spcPts val="1320"/>
              </a:spcBef>
              <a:spcAft>
                <a:spcPts val="0"/>
              </a:spcAft>
              <a:buNone/>
            </a:pPr>
            <a:r>
              <a:rPr lang="en-US" sz="2200">
                <a:solidFill>
                  <a:schemeClr val="dk1"/>
                </a:solidFill>
                <a:latin typeface="Arial"/>
                <a:ea typeface="Arial"/>
                <a:cs typeface="Arial"/>
                <a:sym typeface="Arial"/>
              </a:rPr>
              <a:t>rather than </a:t>
            </a:r>
            <a:r>
              <a:rPr i="1" lang="en-US" sz="2200">
                <a:solidFill>
                  <a:schemeClr val="dk1"/>
                </a:solidFill>
                <a:latin typeface="Arial"/>
                <a:ea typeface="Arial"/>
                <a:cs typeface="Arial"/>
                <a:sym typeface="Arial"/>
              </a:rPr>
              <a:t>n </a:t>
            </a:r>
            <a:r>
              <a:rPr lang="en-US" sz="2200">
                <a:solidFill>
                  <a:schemeClr val="dk1"/>
                </a:solidFill>
                <a:latin typeface="Arial"/>
                <a:ea typeface="Arial"/>
                <a:cs typeface="Arial"/>
                <a:sym typeface="Arial"/>
              </a:rPr>
              <a:t>to transmit data between two communicating  .</a:t>
            </a:r>
            <a:endParaRPr sz="2200">
              <a:solidFill>
                <a:schemeClr val="dk1"/>
              </a:solidFill>
              <a:latin typeface="Arial"/>
              <a:ea typeface="Arial"/>
              <a:cs typeface="Arial"/>
              <a:sym typeface="Arial"/>
            </a:endParaRPr>
          </a:p>
        </p:txBody>
      </p:sp>
      <p:sp>
        <p:nvSpPr>
          <p:cNvPr id="1072" name="Google Shape;1072;p8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73" name="Google Shape;1073;p8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74" name="Google Shape;1074;p8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p9"/>
          <p:cNvSpPr txBox="1"/>
          <p:nvPr/>
        </p:nvSpPr>
        <p:spPr>
          <a:xfrm>
            <a:off x="300300" y="99925"/>
            <a:ext cx="8543400" cy="6471000"/>
          </a:xfrm>
          <a:prstGeom prst="rect">
            <a:avLst/>
          </a:prstGeom>
          <a:noFill/>
          <a:ln>
            <a:noFill/>
          </a:ln>
        </p:spPr>
        <p:txBody>
          <a:bodyPr anchorCtr="0" anchor="t" bIns="0" lIns="0" spcFirstLastPara="1" rIns="0" wrap="square" tIns="170800">
            <a:spAutoFit/>
          </a:bodyPr>
          <a:lstStyle/>
          <a:p>
            <a:pPr indent="0" lvl="0" marL="12700" marR="0" rtl="0" algn="l">
              <a:lnSpc>
                <a:spcPct val="100000"/>
              </a:lnSpc>
              <a:spcBef>
                <a:spcPts val="0"/>
              </a:spcBef>
              <a:spcAft>
                <a:spcPts val="0"/>
              </a:spcAft>
              <a:buNone/>
            </a:pPr>
            <a:r>
              <a:rPr lang="en-US" sz="2200" u="sng">
                <a:solidFill>
                  <a:schemeClr val="dk1"/>
                </a:solidFill>
                <a:latin typeface="Arial"/>
                <a:ea typeface="Arial"/>
                <a:cs typeface="Arial"/>
                <a:sym typeface="Arial"/>
              </a:rPr>
              <a:t>At Ann’s side</a:t>
            </a:r>
            <a:endParaRPr sz="2200">
              <a:solidFill>
                <a:schemeClr val="dk1"/>
              </a:solidFill>
              <a:latin typeface="Arial"/>
              <a:ea typeface="Arial"/>
              <a:cs typeface="Arial"/>
              <a:sym typeface="Arial"/>
            </a:endParaRPr>
          </a:p>
          <a:p>
            <a:pPr indent="-222884" lvl="0" marL="234950" marR="0" rtl="0" algn="l">
              <a:lnSpc>
                <a:spcPct val="100000"/>
              </a:lnSpc>
              <a:spcBef>
                <a:spcPts val="1250"/>
              </a:spcBef>
              <a:spcAft>
                <a:spcPts val="0"/>
              </a:spcAft>
              <a:buClr>
                <a:schemeClr val="dk1"/>
              </a:buClr>
              <a:buSzPts val="2200"/>
              <a:buFont typeface="Arial"/>
              <a:buChar char="•"/>
            </a:pPr>
            <a:r>
              <a:rPr lang="en-US" sz="2200">
                <a:solidFill>
                  <a:schemeClr val="dk1"/>
                </a:solidFill>
                <a:latin typeface="Arial"/>
                <a:ea typeface="Arial"/>
                <a:cs typeface="Arial"/>
                <a:sym typeface="Arial"/>
              </a:rPr>
              <a:t>The first layer machine picks up the letter from Ann’s mail box,</a:t>
            </a:r>
            <a:endParaRPr sz="2200">
              <a:solidFill>
                <a:schemeClr val="dk1"/>
              </a:solidFill>
              <a:latin typeface="Arial"/>
              <a:ea typeface="Arial"/>
              <a:cs typeface="Arial"/>
              <a:sym typeface="Arial"/>
            </a:endParaRPr>
          </a:p>
          <a:p>
            <a:pPr indent="0" lvl="0" marL="262890" marR="0" rtl="0" algn="l">
              <a:lnSpc>
                <a:spcPct val="100000"/>
              </a:lnSpc>
              <a:spcBef>
                <a:spcPts val="1270"/>
              </a:spcBef>
              <a:spcAft>
                <a:spcPts val="0"/>
              </a:spcAft>
              <a:buNone/>
            </a:pPr>
            <a:r>
              <a:rPr lang="en-US" sz="2200">
                <a:solidFill>
                  <a:schemeClr val="dk1"/>
                </a:solidFill>
                <a:latin typeface="Arial"/>
                <a:ea typeface="Arial"/>
                <a:cs typeface="Arial"/>
                <a:sym typeface="Arial"/>
              </a:rPr>
              <a:t>recognizing the letter from Maria by the sender address.</a:t>
            </a:r>
            <a:endParaRPr sz="2200">
              <a:solidFill>
                <a:schemeClr val="dk1"/>
              </a:solidFill>
              <a:latin typeface="Arial"/>
              <a:ea typeface="Arial"/>
              <a:cs typeface="Arial"/>
              <a:sym typeface="Arial"/>
            </a:endParaRPr>
          </a:p>
          <a:p>
            <a:pPr indent="-287019" lvl="0" marL="299085" marR="0" rtl="0" algn="l">
              <a:lnSpc>
                <a:spcPct val="100000"/>
              </a:lnSpc>
              <a:spcBef>
                <a:spcPts val="1250"/>
              </a:spcBef>
              <a:spcAft>
                <a:spcPts val="0"/>
              </a:spcAft>
              <a:buClr>
                <a:schemeClr val="dk1"/>
              </a:buClr>
              <a:buSzPts val="2200"/>
              <a:buFont typeface="Arial"/>
              <a:buChar char="•"/>
            </a:pPr>
            <a:r>
              <a:rPr lang="en-US" sz="2200">
                <a:solidFill>
                  <a:schemeClr val="dk1"/>
                </a:solidFill>
                <a:latin typeface="Arial"/>
                <a:ea typeface="Arial"/>
                <a:cs typeface="Arial"/>
                <a:sym typeface="Arial"/>
              </a:rPr>
              <a:t>The machine takes out the ciphertext from the envelope and delivers it to the second layer machine.</a:t>
            </a:r>
            <a:endParaRPr sz="2200">
              <a:solidFill>
                <a:schemeClr val="dk1"/>
              </a:solidFill>
              <a:latin typeface="Arial"/>
              <a:ea typeface="Arial"/>
              <a:cs typeface="Arial"/>
              <a:sym typeface="Arial"/>
            </a:endParaRPr>
          </a:p>
          <a:p>
            <a:pPr indent="-287019" lvl="0" marL="299085" marR="0" rtl="0" algn="l">
              <a:lnSpc>
                <a:spcPct val="100000"/>
              </a:lnSpc>
              <a:spcBef>
                <a:spcPts val="1250"/>
              </a:spcBef>
              <a:spcAft>
                <a:spcPts val="0"/>
              </a:spcAft>
              <a:buClr>
                <a:schemeClr val="dk1"/>
              </a:buClr>
              <a:buSzPts val="2200"/>
              <a:buChar char="•"/>
            </a:pPr>
            <a:r>
              <a:t/>
            </a:r>
            <a:endParaRPr sz="2200">
              <a:solidFill>
                <a:schemeClr val="dk1"/>
              </a:solidFill>
            </a:endParaRPr>
          </a:p>
          <a:p>
            <a:pPr indent="-299085" lvl="0" marL="299085" marR="1049655" rtl="0" algn="l">
              <a:lnSpc>
                <a:spcPct val="177727"/>
              </a:lnSpc>
              <a:spcBef>
                <a:spcPts val="325"/>
              </a:spcBef>
              <a:spcAft>
                <a:spcPts val="0"/>
              </a:spcAft>
              <a:buClr>
                <a:schemeClr val="dk1"/>
              </a:buClr>
              <a:buSzPts val="2200"/>
              <a:buFont typeface="Arial"/>
              <a:buChar char="•"/>
            </a:pPr>
            <a:r>
              <a:rPr lang="en-US" sz="2200">
                <a:solidFill>
                  <a:schemeClr val="dk1"/>
                </a:solidFill>
                <a:latin typeface="Arial"/>
                <a:ea typeface="Arial"/>
                <a:cs typeface="Arial"/>
                <a:sym typeface="Arial"/>
              </a:rPr>
              <a:t>The second layer machine decrypts the message</a:t>
            </a:r>
            <a:r>
              <a:rPr lang="en-US" sz="2200">
                <a:solidFill>
                  <a:schemeClr val="dk1"/>
                </a:solidFill>
              </a:rPr>
              <a:t> </a:t>
            </a:r>
            <a:r>
              <a:rPr lang="en-US" sz="2200">
                <a:solidFill>
                  <a:schemeClr val="dk1"/>
                </a:solidFill>
                <a:latin typeface="Arial"/>
                <a:ea typeface="Arial"/>
                <a:cs typeface="Arial"/>
                <a:sym typeface="Arial"/>
              </a:rPr>
              <a:t>create</a:t>
            </a:r>
            <a:r>
              <a:rPr lang="en-US" sz="2200">
                <a:solidFill>
                  <a:schemeClr val="dk1"/>
                </a:solidFill>
              </a:rPr>
              <a:t>s </a:t>
            </a:r>
            <a:r>
              <a:rPr lang="en-US" sz="2200">
                <a:solidFill>
                  <a:schemeClr val="dk1"/>
                </a:solidFill>
                <a:latin typeface="Arial"/>
                <a:ea typeface="Arial"/>
                <a:cs typeface="Arial"/>
                <a:sym typeface="Arial"/>
              </a:rPr>
              <a:t>the  plaintext, and passes the plaintext to the third-layer machine.</a:t>
            </a:r>
            <a:endParaRPr sz="2200">
              <a:solidFill>
                <a:schemeClr val="dk1"/>
              </a:solidFill>
              <a:latin typeface="Arial"/>
              <a:ea typeface="Arial"/>
              <a:cs typeface="Arial"/>
              <a:sym typeface="Arial"/>
            </a:endParaRPr>
          </a:p>
          <a:p>
            <a:pPr indent="-287019" lvl="0" marL="299085" marR="0" rtl="0" algn="l">
              <a:lnSpc>
                <a:spcPct val="100000"/>
              </a:lnSpc>
              <a:spcBef>
                <a:spcPts val="910"/>
              </a:spcBef>
              <a:spcAft>
                <a:spcPts val="0"/>
              </a:spcAft>
              <a:buClr>
                <a:schemeClr val="dk1"/>
              </a:buClr>
              <a:buSzPts val="2200"/>
              <a:buFont typeface="Arial"/>
              <a:buChar char="•"/>
            </a:pPr>
            <a:r>
              <a:rPr lang="en-US" sz="2200">
                <a:solidFill>
                  <a:schemeClr val="dk1"/>
                </a:solidFill>
                <a:latin typeface="Arial"/>
                <a:ea typeface="Arial"/>
                <a:cs typeface="Arial"/>
                <a:sym typeface="Arial"/>
              </a:rPr>
              <a:t>The third layer machine takes the plaintext and reads it as	though</a:t>
            </a:r>
            <a:r>
              <a:rPr lang="en-US" sz="2200">
                <a:solidFill>
                  <a:schemeClr val="dk1"/>
                </a:solidFill>
              </a:rPr>
              <a:t> </a:t>
            </a:r>
            <a:r>
              <a:rPr lang="en-US" sz="2200">
                <a:solidFill>
                  <a:schemeClr val="dk1"/>
                </a:solidFill>
                <a:latin typeface="Arial"/>
                <a:ea typeface="Arial"/>
                <a:cs typeface="Arial"/>
                <a:sym typeface="Arial"/>
              </a:rPr>
              <a:t>Maria is speaking.</a:t>
            </a:r>
            <a:endParaRPr sz="2200">
              <a:solidFill>
                <a:schemeClr val="dk1"/>
              </a:solidFill>
              <a:latin typeface="Arial"/>
              <a:ea typeface="Arial"/>
              <a:cs typeface="Arial"/>
              <a:sym typeface="Arial"/>
            </a:endParaRPr>
          </a:p>
          <a:p>
            <a:pPr indent="-360680" lvl="0" marL="360680" marR="643890" rtl="0" algn="l">
              <a:lnSpc>
                <a:spcPct val="177727"/>
              </a:lnSpc>
              <a:spcBef>
                <a:spcPts val="32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Protocol layering enables us to divide a complex task into several  smaller and simpler tasks.</a:t>
            </a:r>
            <a:endParaRPr sz="2200">
              <a:solidFill>
                <a:schemeClr val="dk1"/>
              </a:solidFill>
              <a:latin typeface="Arial"/>
              <a:ea typeface="Arial"/>
              <a:cs typeface="Arial"/>
              <a:sym typeface="Arial"/>
            </a:endParaRPr>
          </a:p>
        </p:txBody>
      </p:sp>
      <p:sp>
        <p:nvSpPr>
          <p:cNvPr id="161" name="Google Shape;161;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62" name="Google Shape;162;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63" name="Google Shape;163;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8" name="Shape 1078"/>
        <p:cNvGrpSpPr/>
        <p:nvPr/>
      </p:nvGrpSpPr>
      <p:grpSpPr>
        <a:xfrm>
          <a:off x="0" y="0"/>
          <a:ext cx="0" cy="0"/>
          <a:chOff x="0" y="0"/>
          <a:chExt cx="0" cy="0"/>
        </a:xfrm>
      </p:grpSpPr>
      <p:sp>
        <p:nvSpPr>
          <p:cNvPr id="1079" name="Google Shape;1079;p90"/>
          <p:cNvSpPr txBox="1"/>
          <p:nvPr/>
        </p:nvSpPr>
        <p:spPr>
          <a:xfrm>
            <a:off x="383540" y="115983"/>
            <a:ext cx="8383270" cy="3935729"/>
          </a:xfrm>
          <a:prstGeom prst="rect">
            <a:avLst/>
          </a:prstGeom>
          <a:noFill/>
          <a:ln>
            <a:noFill/>
          </a:ln>
        </p:spPr>
        <p:txBody>
          <a:bodyPr anchorCtr="0" anchor="t" bIns="0" lIns="0" spcFirstLastPara="1" rIns="0" wrap="square" tIns="180975">
            <a:spAutoFit/>
          </a:bodyPr>
          <a:lstStyle/>
          <a:p>
            <a:pPr indent="-457833" lvl="0" marL="469900" marR="0" rtl="0" algn="l">
              <a:lnSpc>
                <a:spcPct val="100000"/>
              </a:lnSpc>
              <a:spcBef>
                <a:spcPts val="0"/>
              </a:spcBef>
              <a:spcAft>
                <a:spcPts val="0"/>
              </a:spcAft>
              <a:buClr>
                <a:schemeClr val="dk1"/>
              </a:buClr>
              <a:buSzPts val="2200"/>
              <a:buFont typeface="Noto Sans Symbols"/>
              <a:buChar char="⮚"/>
            </a:pPr>
            <a:r>
              <a:rPr b="1" lang="en-US" sz="2200">
                <a:solidFill>
                  <a:schemeClr val="dk1"/>
                </a:solidFill>
                <a:latin typeface="Arial"/>
                <a:ea typeface="Arial"/>
                <a:cs typeface="Arial"/>
                <a:sym typeface="Arial"/>
              </a:rPr>
              <a:t>Advantage:</a:t>
            </a:r>
            <a:endParaRPr sz="2200">
              <a:solidFill>
                <a:schemeClr val="dk1"/>
              </a:solidFill>
              <a:latin typeface="Arial"/>
              <a:ea typeface="Arial"/>
              <a:cs typeface="Arial"/>
              <a:sym typeface="Arial"/>
            </a:endParaRPr>
          </a:p>
          <a:p>
            <a:pPr indent="-344805" lvl="0" marL="356870" marR="508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The advantage of serial over parallel transmission is that with only one  communication channel.</a:t>
            </a:r>
            <a:endParaRPr sz="2200">
              <a:solidFill>
                <a:schemeClr val="dk1"/>
              </a:solidFill>
              <a:latin typeface="Arial"/>
              <a:ea typeface="Arial"/>
              <a:cs typeface="Arial"/>
              <a:sym typeface="Arial"/>
            </a:endParaRPr>
          </a:p>
          <a:p>
            <a:pPr indent="-344805" lvl="0" marL="356870" marR="302260" rtl="0" algn="l">
              <a:lnSpc>
                <a:spcPct val="1501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Serial transmission reduces the cost of transmission over parallel by  roughly a factor of </a:t>
            </a:r>
            <a:r>
              <a:rPr i="1" lang="en-US" sz="2200">
                <a:solidFill>
                  <a:schemeClr val="dk1"/>
                </a:solidFill>
                <a:latin typeface="Arial"/>
                <a:ea typeface="Arial"/>
                <a:cs typeface="Arial"/>
                <a:sym typeface="Arial"/>
              </a:rPr>
              <a:t>n</a:t>
            </a:r>
            <a:endParaRPr sz="2200">
              <a:solidFill>
                <a:schemeClr val="dk1"/>
              </a:solidFill>
              <a:latin typeface="Arial"/>
              <a:ea typeface="Arial"/>
              <a:cs typeface="Arial"/>
              <a:sym typeface="Arial"/>
            </a:endParaRPr>
          </a:p>
          <a:p>
            <a:pPr indent="-223519" lvl="0" marL="235584" marR="0" rtl="0" algn="l">
              <a:lnSpc>
                <a:spcPct val="100000"/>
              </a:lnSpc>
              <a:spcBef>
                <a:spcPts val="409"/>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Serial transmission occurs in one of three ways:</a:t>
            </a:r>
            <a:endParaRPr sz="2200">
              <a:solidFill>
                <a:schemeClr val="dk1"/>
              </a:solidFill>
              <a:latin typeface="Arial"/>
              <a:ea typeface="Arial"/>
              <a:cs typeface="Arial"/>
              <a:sym typeface="Arial"/>
            </a:endParaRPr>
          </a:p>
          <a:p>
            <a:pPr indent="-272415" lvl="1" marL="1198880" marR="0" rtl="0" algn="l">
              <a:lnSpc>
                <a:spcPct val="100000"/>
              </a:lnSpc>
              <a:spcBef>
                <a:spcPts val="0"/>
              </a:spcBef>
              <a:spcAft>
                <a:spcPts val="0"/>
              </a:spcAft>
              <a:buClr>
                <a:schemeClr val="dk1"/>
              </a:buClr>
              <a:buSzPts val="2200"/>
              <a:buFont typeface="Arial"/>
              <a:buAutoNum type="arabicPeriod"/>
            </a:pPr>
            <a:r>
              <a:rPr b="0" i="0" lang="en-US" sz="2200" u="none" cap="none" strike="noStrike">
                <a:solidFill>
                  <a:schemeClr val="dk1"/>
                </a:solidFill>
                <a:latin typeface="Arial"/>
                <a:ea typeface="Arial"/>
                <a:cs typeface="Arial"/>
                <a:sym typeface="Arial"/>
              </a:rPr>
              <a:t>Asynchronous</a:t>
            </a:r>
            <a:endParaRPr b="0" i="0" sz="2200" u="none" cap="none" strike="noStrike">
              <a:solidFill>
                <a:schemeClr val="dk1"/>
              </a:solidFill>
              <a:latin typeface="Arial"/>
              <a:ea typeface="Arial"/>
              <a:cs typeface="Arial"/>
              <a:sym typeface="Arial"/>
            </a:endParaRPr>
          </a:p>
          <a:p>
            <a:pPr indent="-272415" lvl="1" marL="1198880" marR="0" rtl="0" algn="l">
              <a:lnSpc>
                <a:spcPct val="100000"/>
              </a:lnSpc>
              <a:spcBef>
                <a:spcPts val="0"/>
              </a:spcBef>
              <a:spcAft>
                <a:spcPts val="0"/>
              </a:spcAft>
              <a:buClr>
                <a:schemeClr val="dk1"/>
              </a:buClr>
              <a:buSzPts val="2200"/>
              <a:buFont typeface="Arial"/>
              <a:buAutoNum type="arabicPeriod"/>
            </a:pPr>
            <a:r>
              <a:rPr b="0" i="0" lang="en-US" sz="2200" u="none" cap="none" strike="noStrike">
                <a:solidFill>
                  <a:schemeClr val="dk1"/>
                </a:solidFill>
                <a:latin typeface="Arial"/>
                <a:ea typeface="Arial"/>
                <a:cs typeface="Arial"/>
                <a:sym typeface="Arial"/>
              </a:rPr>
              <a:t>Synchronous</a:t>
            </a:r>
            <a:endParaRPr b="0" i="0" sz="2200" u="none" cap="none" strike="noStrike">
              <a:solidFill>
                <a:schemeClr val="dk1"/>
              </a:solidFill>
              <a:latin typeface="Arial"/>
              <a:ea typeface="Arial"/>
              <a:cs typeface="Arial"/>
              <a:sym typeface="Arial"/>
            </a:endParaRPr>
          </a:p>
          <a:p>
            <a:pPr indent="-215900" lvl="1" marL="1142365" marR="0" rtl="0" algn="l">
              <a:lnSpc>
                <a:spcPct val="100000"/>
              </a:lnSpc>
              <a:spcBef>
                <a:spcPts val="5"/>
              </a:spcBef>
              <a:spcAft>
                <a:spcPts val="0"/>
              </a:spcAft>
              <a:buClr>
                <a:schemeClr val="dk1"/>
              </a:buClr>
              <a:buSzPts val="2200"/>
              <a:buFont typeface="Arial"/>
              <a:buAutoNum type="arabicPeriod"/>
            </a:pPr>
            <a:r>
              <a:rPr b="0" i="0" lang="en-US" sz="2200" u="none" cap="none" strike="noStrike">
                <a:solidFill>
                  <a:schemeClr val="dk1"/>
                </a:solidFill>
                <a:latin typeface="Arial"/>
                <a:ea typeface="Arial"/>
                <a:cs typeface="Arial"/>
                <a:sym typeface="Arial"/>
              </a:rPr>
              <a:t>Isochronous.</a:t>
            </a:r>
            <a:endParaRPr b="0" i="0" sz="2200" u="none" cap="none" strike="noStrike">
              <a:solidFill>
                <a:schemeClr val="dk1"/>
              </a:solidFill>
              <a:latin typeface="Arial"/>
              <a:ea typeface="Arial"/>
              <a:cs typeface="Arial"/>
              <a:sym typeface="Arial"/>
            </a:endParaRPr>
          </a:p>
        </p:txBody>
      </p:sp>
      <p:sp>
        <p:nvSpPr>
          <p:cNvPr id="1080" name="Google Shape;1080;p9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81" name="Google Shape;1081;p9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82" name="Google Shape;1082;p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6" name="Shape 1086"/>
        <p:cNvGrpSpPr/>
        <p:nvPr/>
      </p:nvGrpSpPr>
      <p:grpSpPr>
        <a:xfrm>
          <a:off x="0" y="0"/>
          <a:ext cx="0" cy="0"/>
          <a:chOff x="0" y="0"/>
          <a:chExt cx="0" cy="0"/>
        </a:xfrm>
      </p:grpSpPr>
      <p:sp>
        <p:nvSpPr>
          <p:cNvPr id="1087" name="Google Shape;1087;p91"/>
          <p:cNvSpPr txBox="1"/>
          <p:nvPr>
            <p:ph type="title"/>
          </p:nvPr>
        </p:nvSpPr>
        <p:spPr>
          <a:xfrm>
            <a:off x="231140" y="14731"/>
            <a:ext cx="3520440"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EF"/>
              </a:buClr>
              <a:buSzPts val="2400"/>
              <a:buFont typeface="Arial"/>
              <a:buNone/>
            </a:pPr>
            <a:r>
              <a:rPr b="1" lang="en-US" sz="2400">
                <a:solidFill>
                  <a:srgbClr val="00AFEF"/>
                </a:solidFill>
                <a:latin typeface="Arial"/>
                <a:ea typeface="Arial"/>
                <a:cs typeface="Arial"/>
                <a:sym typeface="Arial"/>
              </a:rPr>
              <a:t>Asynchronous Transmission</a:t>
            </a:r>
            <a:endParaRPr sz="2400">
              <a:latin typeface="Arial"/>
              <a:ea typeface="Arial"/>
              <a:cs typeface="Arial"/>
              <a:sym typeface="Arial"/>
            </a:endParaRPr>
          </a:p>
        </p:txBody>
      </p:sp>
      <p:sp>
        <p:nvSpPr>
          <p:cNvPr id="1088" name="Google Shape;1088;p91"/>
          <p:cNvSpPr txBox="1"/>
          <p:nvPr/>
        </p:nvSpPr>
        <p:spPr>
          <a:xfrm>
            <a:off x="231140" y="342396"/>
            <a:ext cx="8536200" cy="6139800"/>
          </a:xfrm>
          <a:prstGeom prst="rect">
            <a:avLst/>
          </a:prstGeom>
          <a:noFill/>
          <a:ln>
            <a:noFill/>
          </a:ln>
        </p:spPr>
        <p:txBody>
          <a:bodyPr anchorCtr="0" anchor="t" bIns="0" lIns="0" spcFirstLastPara="1" rIns="0" wrap="square" tIns="133975">
            <a:spAutoFit/>
          </a:bodyPr>
          <a:lstStyle/>
          <a:p>
            <a:pPr indent="-405765" lvl="0" marL="41783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 this mode we send 1 start bit (0) at the beginning and 1 or more stop bit (1s) at the end of each byte.</a:t>
            </a:r>
            <a:endParaRPr sz="2200">
              <a:solidFill>
                <a:schemeClr val="dk1"/>
              </a:solidFill>
              <a:latin typeface="Arial"/>
              <a:ea typeface="Arial"/>
              <a:cs typeface="Arial"/>
              <a:sym typeface="Arial"/>
            </a:endParaRPr>
          </a:p>
          <a:p>
            <a:pPr indent="-457833" lvl="0" marL="469900" marR="5080" rtl="0" algn="l">
              <a:lnSpc>
                <a:spcPct val="136400"/>
              </a:lnSpc>
              <a:spcBef>
                <a:spcPts val="0"/>
              </a:spcBef>
              <a:spcAft>
                <a:spcPts val="0"/>
              </a:spcAft>
              <a:buClr>
                <a:srgbClr val="00AF50"/>
              </a:buClr>
              <a:buSzPts val="2200"/>
              <a:buFont typeface="Noto Sans Symbols"/>
              <a:buChar char="⮚"/>
            </a:pPr>
            <a:r>
              <a:rPr lang="en-US" sz="2200">
                <a:solidFill>
                  <a:srgbClr val="00AF50"/>
                </a:solidFill>
                <a:latin typeface="Arial"/>
                <a:ea typeface="Arial"/>
                <a:cs typeface="Arial"/>
                <a:sym typeface="Arial"/>
              </a:rPr>
              <a:t>Asynchronous transmission </a:t>
            </a:r>
            <a:r>
              <a:rPr lang="en-US" sz="2200">
                <a:solidFill>
                  <a:schemeClr val="dk1"/>
                </a:solidFill>
                <a:latin typeface="Arial"/>
                <a:ea typeface="Arial"/>
                <a:cs typeface="Arial"/>
                <a:sym typeface="Arial"/>
              </a:rPr>
              <a:t>is so named because the timing of a signal  is unimportant.</a:t>
            </a:r>
            <a:endParaRPr sz="2200">
              <a:solidFill>
                <a:schemeClr val="dk1"/>
              </a:solidFill>
              <a:latin typeface="Arial"/>
              <a:ea typeface="Arial"/>
              <a:cs typeface="Arial"/>
              <a:sym typeface="Arial"/>
            </a:endParaRPr>
          </a:p>
          <a:p>
            <a:pPr indent="-457833" lvl="0" marL="469900" marR="0" rtl="0" algn="l">
              <a:lnSpc>
                <a:spcPct val="100000"/>
              </a:lnSpc>
              <a:spcBef>
                <a:spcPts val="96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Information	is	received	and	translated	by	agreed	upon	patterns. Patterns are based on grouping the bit stream in to bytes.</a:t>
            </a:r>
            <a:endParaRPr sz="2200">
              <a:solidFill>
                <a:schemeClr val="dk1"/>
              </a:solidFill>
              <a:latin typeface="Arial"/>
              <a:ea typeface="Arial"/>
              <a:cs typeface="Arial"/>
              <a:sym typeface="Arial"/>
            </a:endParaRPr>
          </a:p>
          <a:p>
            <a:pPr indent="-344805" lvl="0" marL="356870" marR="0" rtl="0" algn="l">
              <a:lnSpc>
                <a:spcPct val="100000"/>
              </a:lnSpc>
              <a:spcBef>
                <a:spcPts val="96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Without	synchronization,	the	receiver	cannot	use	timing	to	predict when the next group will arrive.</a:t>
            </a:r>
            <a:endParaRPr sz="2200">
              <a:solidFill>
                <a:schemeClr val="dk1"/>
              </a:solidFill>
              <a:latin typeface="Arial"/>
              <a:ea typeface="Arial"/>
              <a:cs typeface="Arial"/>
              <a:sym typeface="Arial"/>
            </a:endParaRPr>
          </a:p>
          <a:p>
            <a:pPr indent="-357505" lvl="0" marL="357505" marR="118110" rtl="0" algn="l">
              <a:lnSpc>
                <a:spcPct val="163636"/>
              </a:lnSpc>
              <a:spcBef>
                <a:spcPts val="28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alert the receiver to the arrival of a new group, therefore, an extra  bit is added to the beginning of each byte. This bit, usually a 0, is called  the </a:t>
            </a:r>
            <a:r>
              <a:rPr b="1" lang="en-US" sz="2200">
                <a:solidFill>
                  <a:schemeClr val="dk1"/>
                </a:solidFill>
                <a:latin typeface="Arial"/>
                <a:ea typeface="Arial"/>
                <a:cs typeface="Arial"/>
                <a:sym typeface="Arial"/>
              </a:rPr>
              <a:t>start bit.</a:t>
            </a:r>
            <a:endParaRPr sz="2200">
              <a:solidFill>
                <a:schemeClr val="dk1"/>
              </a:solidFill>
              <a:latin typeface="Arial"/>
              <a:ea typeface="Arial"/>
              <a:cs typeface="Arial"/>
              <a:sym typeface="Arial"/>
            </a:endParaRPr>
          </a:p>
          <a:p>
            <a:pPr indent="-344805" lvl="0" marL="356870" marR="0" rtl="0" algn="l">
              <a:lnSpc>
                <a:spcPct val="100000"/>
              </a:lnSpc>
              <a:spcBef>
                <a:spcPts val="685"/>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To let the receiver know that the byte is finished, 1 or more additional bits are appended to the end of the byte.</a:t>
            </a:r>
            <a:endParaRPr sz="2200">
              <a:solidFill>
                <a:schemeClr val="dk1"/>
              </a:solidFill>
              <a:latin typeface="Arial"/>
              <a:ea typeface="Arial"/>
              <a:cs typeface="Arial"/>
              <a:sym typeface="Arial"/>
            </a:endParaRPr>
          </a:p>
        </p:txBody>
      </p:sp>
      <p:sp>
        <p:nvSpPr>
          <p:cNvPr id="1089" name="Google Shape;1089;p9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90" name="Google Shape;1090;p9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091" name="Google Shape;1091;p9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5" name="Shape 1095"/>
        <p:cNvGrpSpPr/>
        <p:nvPr/>
      </p:nvGrpSpPr>
      <p:grpSpPr>
        <a:xfrm>
          <a:off x="0" y="0"/>
          <a:ext cx="0" cy="0"/>
          <a:chOff x="0" y="0"/>
          <a:chExt cx="0" cy="0"/>
        </a:xfrm>
      </p:grpSpPr>
      <p:sp>
        <p:nvSpPr>
          <p:cNvPr id="1096" name="Google Shape;1096;p92"/>
          <p:cNvSpPr/>
          <p:nvPr/>
        </p:nvSpPr>
        <p:spPr>
          <a:xfrm>
            <a:off x="459546" y="148366"/>
            <a:ext cx="6929507" cy="33949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92"/>
          <p:cNvSpPr txBox="1"/>
          <p:nvPr/>
        </p:nvSpPr>
        <p:spPr>
          <a:xfrm>
            <a:off x="78739" y="3826510"/>
            <a:ext cx="8935720" cy="2710180"/>
          </a:xfrm>
          <a:prstGeom prst="rect">
            <a:avLst/>
          </a:prstGeom>
          <a:noFill/>
          <a:ln>
            <a:noFill/>
          </a:ln>
        </p:spPr>
        <p:txBody>
          <a:bodyPr anchorCtr="0" anchor="t" bIns="0" lIns="0" spcFirstLastPara="1" rIns="0" wrap="square" tIns="13325">
            <a:spAutoFit/>
          </a:bodyPr>
          <a:lstStyle/>
          <a:p>
            <a:pPr indent="-236220" lvl="0" marL="236220" marR="508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In addition, the transmission of each byte may then be followed by a gap of  varying duration. This gap can be represented either by an idle channel or by  a stream of additional stop bits.</a:t>
            </a:r>
            <a:endParaRPr sz="2200">
              <a:solidFill>
                <a:schemeClr val="dk1"/>
              </a:solidFill>
              <a:latin typeface="Arial"/>
              <a:ea typeface="Arial"/>
              <a:cs typeface="Arial"/>
              <a:sym typeface="Arial"/>
            </a:endParaRPr>
          </a:p>
          <a:p>
            <a:pPr indent="-223519" lvl="0" marL="235584" marR="0" rtl="0" algn="l">
              <a:lnSpc>
                <a:spcPct val="100000"/>
              </a:lnSpc>
              <a:spcBef>
                <a:spcPts val="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start and stop bits and the gap alert the receiver to the beginning and</a:t>
            </a:r>
            <a:endParaRPr sz="2200">
              <a:solidFill>
                <a:schemeClr val="dk1"/>
              </a:solidFill>
              <a:latin typeface="Arial"/>
              <a:ea typeface="Arial"/>
              <a:cs typeface="Arial"/>
              <a:sym typeface="Arial"/>
            </a:endParaRPr>
          </a:p>
          <a:p>
            <a:pPr indent="0" lvl="0" marL="262255" marR="0" rtl="0" algn="l">
              <a:lnSpc>
                <a:spcPct val="100000"/>
              </a:lnSpc>
              <a:spcBef>
                <a:spcPts val="0"/>
              </a:spcBef>
              <a:spcAft>
                <a:spcPts val="0"/>
              </a:spcAft>
              <a:buNone/>
            </a:pPr>
            <a:r>
              <a:rPr lang="en-US" sz="2200">
                <a:solidFill>
                  <a:schemeClr val="dk1"/>
                </a:solidFill>
                <a:latin typeface="Arial"/>
                <a:ea typeface="Arial"/>
                <a:cs typeface="Arial"/>
                <a:sym typeface="Arial"/>
              </a:rPr>
              <a:t>end of each byte and allow it to synchronize with the data stream.</a:t>
            </a:r>
            <a:endParaRPr sz="2200">
              <a:solidFill>
                <a:schemeClr val="dk1"/>
              </a:solidFill>
              <a:latin typeface="Arial"/>
              <a:ea typeface="Arial"/>
              <a:cs typeface="Arial"/>
              <a:sym typeface="Arial"/>
            </a:endParaRPr>
          </a:p>
          <a:p>
            <a:pPr indent="-189230" lvl="0" marL="201295" marR="4699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When the receiver detects a start bit, it sets a timer and begins counting bits  as they come in. After </a:t>
            </a:r>
            <a:r>
              <a:rPr i="1" lang="en-US" sz="2200">
                <a:solidFill>
                  <a:schemeClr val="dk1"/>
                </a:solidFill>
                <a:latin typeface="Arial"/>
                <a:ea typeface="Arial"/>
                <a:cs typeface="Arial"/>
                <a:sym typeface="Arial"/>
              </a:rPr>
              <a:t>n bits, the receiver looks for a stop bit. As soon as it  detects the stop bit, </a:t>
            </a:r>
            <a:r>
              <a:rPr lang="en-US" sz="2200">
                <a:solidFill>
                  <a:schemeClr val="dk1"/>
                </a:solidFill>
                <a:latin typeface="Arial"/>
                <a:ea typeface="Arial"/>
                <a:cs typeface="Arial"/>
                <a:sym typeface="Arial"/>
              </a:rPr>
              <a:t>it waits until it detects the next start bit.</a:t>
            </a:r>
            <a:endParaRPr sz="2200">
              <a:solidFill>
                <a:schemeClr val="dk1"/>
              </a:solidFill>
              <a:latin typeface="Arial"/>
              <a:ea typeface="Arial"/>
              <a:cs typeface="Arial"/>
              <a:sym typeface="Arial"/>
            </a:endParaRPr>
          </a:p>
        </p:txBody>
      </p:sp>
      <p:sp>
        <p:nvSpPr>
          <p:cNvPr id="1098" name="Google Shape;1098;p9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099" name="Google Shape;1099;p9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00" name="Google Shape;1100;p9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4" name="Shape 1104"/>
        <p:cNvGrpSpPr/>
        <p:nvPr/>
      </p:nvGrpSpPr>
      <p:grpSpPr>
        <a:xfrm>
          <a:off x="0" y="0"/>
          <a:ext cx="0" cy="0"/>
          <a:chOff x="0" y="0"/>
          <a:chExt cx="0" cy="0"/>
        </a:xfrm>
      </p:grpSpPr>
      <p:sp>
        <p:nvSpPr>
          <p:cNvPr id="1105" name="Google Shape;1105;p93"/>
          <p:cNvSpPr txBox="1"/>
          <p:nvPr>
            <p:ph type="title"/>
          </p:nvPr>
        </p:nvSpPr>
        <p:spPr>
          <a:xfrm>
            <a:off x="78739" y="14731"/>
            <a:ext cx="3358515" cy="3911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00AFEF"/>
              </a:buClr>
              <a:buSzPts val="2400"/>
              <a:buFont typeface="Arial"/>
              <a:buNone/>
            </a:pPr>
            <a:r>
              <a:rPr b="1" lang="en-US" sz="2400">
                <a:solidFill>
                  <a:srgbClr val="00AFEF"/>
                </a:solidFill>
                <a:latin typeface="Arial"/>
                <a:ea typeface="Arial"/>
                <a:cs typeface="Arial"/>
                <a:sym typeface="Arial"/>
              </a:rPr>
              <a:t>Synchronous Transmission</a:t>
            </a:r>
            <a:endParaRPr sz="2400">
              <a:latin typeface="Arial"/>
              <a:ea typeface="Arial"/>
              <a:cs typeface="Arial"/>
              <a:sym typeface="Arial"/>
            </a:endParaRPr>
          </a:p>
        </p:txBody>
      </p:sp>
      <p:sp>
        <p:nvSpPr>
          <p:cNvPr id="1106" name="Google Shape;1106;p93"/>
          <p:cNvSpPr txBox="1"/>
          <p:nvPr/>
        </p:nvSpPr>
        <p:spPr>
          <a:xfrm>
            <a:off x="78739" y="345417"/>
            <a:ext cx="8764905" cy="3483610"/>
          </a:xfrm>
          <a:prstGeom prst="rect">
            <a:avLst/>
          </a:prstGeom>
          <a:noFill/>
          <a:ln>
            <a:noFill/>
          </a:ln>
        </p:spPr>
        <p:txBody>
          <a:bodyPr anchorCtr="0" anchor="t" bIns="0" lIns="0" spcFirstLastPara="1" rIns="0" wrap="square" tIns="109850">
            <a:spAutoFit/>
          </a:bodyPr>
          <a:lstStyle/>
          <a:p>
            <a:pPr indent="-344805" lvl="0" marL="356870" marR="0" rtl="0" algn="l">
              <a:lnSpc>
                <a:spcPct val="100000"/>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Here the bit stream is combined into longer “frames,” which may contain</a:t>
            </a:r>
            <a:endParaRPr sz="2200">
              <a:solidFill>
                <a:schemeClr val="dk1"/>
              </a:solidFill>
              <a:latin typeface="Arial"/>
              <a:ea typeface="Arial"/>
              <a:cs typeface="Arial"/>
              <a:sym typeface="Arial"/>
            </a:endParaRPr>
          </a:p>
          <a:p>
            <a:pPr indent="0" lvl="0" marL="356870" marR="0" rtl="0" algn="l">
              <a:lnSpc>
                <a:spcPct val="100000"/>
              </a:lnSpc>
              <a:spcBef>
                <a:spcPts val="770"/>
              </a:spcBef>
              <a:spcAft>
                <a:spcPts val="0"/>
              </a:spcAft>
              <a:buNone/>
            </a:pPr>
            <a:r>
              <a:rPr lang="en-US" sz="2200">
                <a:solidFill>
                  <a:schemeClr val="dk1"/>
                </a:solidFill>
                <a:latin typeface="Arial"/>
                <a:ea typeface="Arial"/>
                <a:cs typeface="Arial"/>
                <a:sym typeface="Arial"/>
              </a:rPr>
              <a:t>multiple bytes.</a:t>
            </a:r>
            <a:endParaRPr sz="2200">
              <a:solidFill>
                <a:schemeClr val="dk1"/>
              </a:solidFill>
              <a:latin typeface="Arial"/>
              <a:ea typeface="Arial"/>
              <a:cs typeface="Arial"/>
              <a:sym typeface="Arial"/>
            </a:endParaRPr>
          </a:p>
          <a:p>
            <a:pPr indent="-408940" lvl="0" marL="421005" marR="0" rtl="0" algn="l">
              <a:lnSpc>
                <a:spcPct val="100000"/>
              </a:lnSpc>
              <a:spcBef>
                <a:spcPts val="77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Each	byte,	is	introduced	onto	the	transmission	link	without	a	gap</a:t>
            </a:r>
            <a:endParaRPr sz="2200">
              <a:solidFill>
                <a:schemeClr val="dk1"/>
              </a:solidFill>
              <a:latin typeface="Arial"/>
              <a:ea typeface="Arial"/>
              <a:cs typeface="Arial"/>
              <a:sym typeface="Arial"/>
            </a:endParaRPr>
          </a:p>
          <a:p>
            <a:pPr indent="0" lvl="0" marL="356870" marR="0" rtl="0" algn="l">
              <a:lnSpc>
                <a:spcPct val="100000"/>
              </a:lnSpc>
              <a:spcBef>
                <a:spcPts val="745"/>
              </a:spcBef>
              <a:spcAft>
                <a:spcPts val="0"/>
              </a:spcAft>
              <a:buNone/>
            </a:pPr>
            <a:r>
              <a:rPr lang="en-US" sz="2200">
                <a:solidFill>
                  <a:schemeClr val="dk1"/>
                </a:solidFill>
                <a:latin typeface="Arial"/>
                <a:ea typeface="Arial"/>
                <a:cs typeface="Arial"/>
                <a:sym typeface="Arial"/>
              </a:rPr>
              <a:t>between it and the next one.</a:t>
            </a:r>
            <a:endParaRPr sz="2200">
              <a:solidFill>
                <a:schemeClr val="dk1"/>
              </a:solidFill>
              <a:latin typeface="Arial"/>
              <a:ea typeface="Arial"/>
              <a:cs typeface="Arial"/>
              <a:sym typeface="Arial"/>
            </a:endParaRPr>
          </a:p>
          <a:p>
            <a:pPr indent="-344805" lvl="0" marL="356870" marR="5080" rtl="0" algn="l">
              <a:lnSpc>
                <a:spcPct val="129099"/>
              </a:lnSpc>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It is left to the receiver to separate the bit stream into bytes for decoding  purposes.</a:t>
            </a:r>
            <a:endParaRPr sz="2200">
              <a:solidFill>
                <a:schemeClr val="dk1"/>
              </a:solidFill>
              <a:latin typeface="Arial"/>
              <a:ea typeface="Arial"/>
              <a:cs typeface="Arial"/>
              <a:sym typeface="Arial"/>
            </a:endParaRPr>
          </a:p>
          <a:p>
            <a:pPr indent="-344805" lvl="0" marL="356870" marR="0" rtl="0" algn="l">
              <a:lnSpc>
                <a:spcPct val="100000"/>
              </a:lnSpc>
              <a:spcBef>
                <a:spcPts val="75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Here we send bits one after another without start or stop bits or gaps. It</a:t>
            </a:r>
            <a:endParaRPr sz="2200">
              <a:solidFill>
                <a:schemeClr val="dk1"/>
              </a:solidFill>
              <a:latin typeface="Arial"/>
              <a:ea typeface="Arial"/>
              <a:cs typeface="Arial"/>
              <a:sym typeface="Arial"/>
            </a:endParaRPr>
          </a:p>
          <a:p>
            <a:pPr indent="0" lvl="0" marL="356870" marR="0" rtl="0" algn="l">
              <a:lnSpc>
                <a:spcPct val="100000"/>
              </a:lnSpc>
              <a:spcBef>
                <a:spcPts val="765"/>
              </a:spcBef>
              <a:spcAft>
                <a:spcPts val="0"/>
              </a:spcAft>
              <a:buNone/>
            </a:pPr>
            <a:r>
              <a:rPr lang="en-US" sz="2200">
                <a:solidFill>
                  <a:schemeClr val="dk1"/>
                </a:solidFill>
                <a:latin typeface="Arial"/>
                <a:ea typeface="Arial"/>
                <a:cs typeface="Arial"/>
                <a:sym typeface="Arial"/>
              </a:rPr>
              <a:t>is the responsibility of the receiver to group the bits.</a:t>
            </a:r>
            <a:endParaRPr sz="2200">
              <a:solidFill>
                <a:schemeClr val="dk1"/>
              </a:solidFill>
              <a:latin typeface="Arial"/>
              <a:ea typeface="Arial"/>
              <a:cs typeface="Arial"/>
              <a:sym typeface="Arial"/>
            </a:endParaRPr>
          </a:p>
        </p:txBody>
      </p:sp>
      <p:sp>
        <p:nvSpPr>
          <p:cNvPr id="1107" name="Google Shape;1107;p93"/>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08" name="Google Shape;1108;p9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09" name="Google Shape;1109;p9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f3a41914f7_0_0"/>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16" name="Google Shape;1116;gf3a41914f7_0_0"/>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
        <p:nvSpPr>
          <p:cNvPr id="1117" name="Google Shape;1117;gf3a41914f7_0_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12700" rtl="0" algn="r">
              <a:spcBef>
                <a:spcPts val="0"/>
              </a:spcBef>
              <a:spcAft>
                <a:spcPts val="0"/>
              </a:spcAft>
              <a:buClr>
                <a:srgbClr val="000000"/>
              </a:buClr>
              <a:buFont typeface="Arial"/>
              <a:buNone/>
            </a:pPr>
            <a:r>
              <a:rPr lang="en-US"/>
              <a:t>10.</a:t>
            </a:r>
            <a:fld id="{00000000-1234-1234-1234-123412341234}" type="slidenum">
              <a:rPr lang="en-US"/>
              <a:t>‹#›</a:t>
            </a:fld>
            <a:endParaRPr/>
          </a:p>
        </p:txBody>
      </p:sp>
      <p:sp>
        <p:nvSpPr>
          <p:cNvPr id="1118" name="Google Shape;1118;gf3a41914f7_0_0"/>
          <p:cNvSpPr/>
          <p:nvPr/>
        </p:nvSpPr>
        <p:spPr>
          <a:xfrm>
            <a:off x="1413732" y="2554048"/>
            <a:ext cx="6500400" cy="2939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2" name="Shape 1122"/>
        <p:cNvGrpSpPr/>
        <p:nvPr/>
      </p:nvGrpSpPr>
      <p:grpSpPr>
        <a:xfrm>
          <a:off x="0" y="0"/>
          <a:ext cx="0" cy="0"/>
          <a:chOff x="0" y="0"/>
          <a:chExt cx="0" cy="0"/>
        </a:xfrm>
      </p:grpSpPr>
      <p:sp>
        <p:nvSpPr>
          <p:cNvPr id="1123" name="Google Shape;1123;p94"/>
          <p:cNvSpPr txBox="1"/>
          <p:nvPr/>
        </p:nvSpPr>
        <p:spPr>
          <a:xfrm>
            <a:off x="78739" y="0"/>
            <a:ext cx="8841105" cy="5483860"/>
          </a:xfrm>
          <a:prstGeom prst="rect">
            <a:avLst/>
          </a:prstGeom>
          <a:noFill/>
          <a:ln>
            <a:noFill/>
          </a:ln>
        </p:spPr>
        <p:txBody>
          <a:bodyPr anchorCtr="0" anchor="t" bIns="0" lIns="0" spcFirstLastPara="1" rIns="0" wrap="square" tIns="12050">
            <a:spAutoFit/>
          </a:bodyPr>
          <a:lstStyle/>
          <a:p>
            <a:pPr indent="-133349" lvl="0" marL="12700" marR="5715" rtl="0" algn="just">
              <a:lnSpc>
                <a:spcPct val="129099"/>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Timing becomes very important, therefore, because the accuracy of the  received information is completely dependent on the ability of the receiving  device to keep an accurate count of the bits as they come in.</a:t>
            </a:r>
            <a:endParaRPr sz="2200">
              <a:solidFill>
                <a:schemeClr val="dk1"/>
              </a:solidFill>
              <a:latin typeface="Arial"/>
              <a:ea typeface="Arial"/>
              <a:cs typeface="Arial"/>
              <a:sym typeface="Arial"/>
            </a:endParaRPr>
          </a:p>
          <a:p>
            <a:pPr indent="-223519" lvl="0" marL="235584" marR="0" rtl="0" algn="just">
              <a:lnSpc>
                <a:spcPct val="100000"/>
              </a:lnSpc>
              <a:spcBef>
                <a:spcPts val="745"/>
              </a:spcBef>
              <a:spcAft>
                <a:spcPts val="0"/>
              </a:spcAft>
              <a:buClr>
                <a:schemeClr val="dk1"/>
              </a:buClr>
              <a:buSzPts val="2100"/>
              <a:buFont typeface="Noto Sans Symbols"/>
              <a:buChar char="⮚"/>
            </a:pPr>
            <a:r>
              <a:rPr b="1" lang="en-US" sz="2200">
                <a:solidFill>
                  <a:schemeClr val="dk1"/>
                </a:solidFill>
                <a:latin typeface="Arial"/>
                <a:ea typeface="Arial"/>
                <a:cs typeface="Arial"/>
                <a:sym typeface="Arial"/>
              </a:rPr>
              <a:t>Advantage :</a:t>
            </a:r>
            <a:endParaRPr sz="2200">
              <a:solidFill>
                <a:schemeClr val="dk1"/>
              </a:solidFill>
              <a:latin typeface="Arial"/>
              <a:ea typeface="Arial"/>
              <a:cs typeface="Arial"/>
              <a:sym typeface="Arial"/>
            </a:endParaRPr>
          </a:p>
          <a:p>
            <a:pPr indent="-139700" lvl="1" marL="238125" marR="5080" rtl="0" algn="just">
              <a:lnSpc>
                <a:spcPct val="128899"/>
              </a:lnSpc>
              <a:spcBef>
                <a:spcPts val="1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Speed : </a:t>
            </a:r>
            <a:r>
              <a:rPr b="0" i="0" lang="en-US" sz="2200" u="none" cap="none" strike="noStrike">
                <a:solidFill>
                  <a:schemeClr val="dk1"/>
                </a:solidFill>
                <a:latin typeface="Arial"/>
                <a:ea typeface="Arial"/>
                <a:cs typeface="Arial"/>
                <a:sym typeface="Arial"/>
              </a:rPr>
              <a:t>With no extra bits or gaps to introduce at the sending end and  remove at the receiving end, and, by extension, with fewer bits to move  across the link, synchronous transmission is faster than asynchronous  transmission.</a:t>
            </a:r>
            <a:endParaRPr b="0" i="0" sz="2200" u="none" cap="none" strike="noStrike">
              <a:solidFill>
                <a:schemeClr val="dk1"/>
              </a:solidFill>
              <a:latin typeface="Arial"/>
              <a:ea typeface="Arial"/>
              <a:cs typeface="Arial"/>
              <a:sym typeface="Arial"/>
            </a:endParaRPr>
          </a:p>
          <a:p>
            <a:pPr indent="0" lvl="0" marL="73660" marR="0" rtl="0" algn="l">
              <a:lnSpc>
                <a:spcPct val="100000"/>
              </a:lnSpc>
              <a:spcBef>
                <a:spcPts val="765"/>
              </a:spcBef>
              <a:spcAft>
                <a:spcPts val="0"/>
              </a:spcAft>
              <a:buNone/>
            </a:pPr>
            <a:r>
              <a:rPr b="1" lang="en-US" sz="2200">
                <a:solidFill>
                  <a:srgbClr val="00AFEF"/>
                </a:solidFill>
                <a:latin typeface="Times New Roman"/>
                <a:ea typeface="Times New Roman"/>
                <a:cs typeface="Times New Roman"/>
                <a:sym typeface="Times New Roman"/>
              </a:rPr>
              <a:t>Isochronous Transmission</a:t>
            </a:r>
            <a:endParaRPr sz="2200">
              <a:solidFill>
                <a:schemeClr val="dk1"/>
              </a:solidFill>
              <a:latin typeface="Times New Roman"/>
              <a:ea typeface="Times New Roman"/>
              <a:cs typeface="Times New Roman"/>
              <a:sym typeface="Times New Roman"/>
            </a:endParaRPr>
          </a:p>
          <a:p>
            <a:pPr indent="-344805" lvl="0" marL="356870" marR="0" rtl="0" algn="l">
              <a:lnSpc>
                <a:spcPct val="100000"/>
              </a:lnSpc>
              <a:spcBef>
                <a:spcPts val="74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This mode provides synchronization for the entire stream of bits.</a:t>
            </a:r>
            <a:endParaRPr sz="2200">
              <a:solidFill>
                <a:schemeClr val="dk1"/>
              </a:solidFill>
              <a:latin typeface="Arial"/>
              <a:ea typeface="Arial"/>
              <a:cs typeface="Arial"/>
              <a:sym typeface="Arial"/>
            </a:endParaRPr>
          </a:p>
          <a:p>
            <a:pPr indent="-344805" lvl="0" marL="356870" marR="0" rtl="0" algn="l">
              <a:lnSpc>
                <a:spcPct val="100000"/>
              </a:lnSpc>
              <a:spcBef>
                <a:spcPts val="77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It is used with real time audio and video applications.</a:t>
            </a:r>
            <a:endParaRPr sz="2200">
              <a:solidFill>
                <a:schemeClr val="dk1"/>
              </a:solidFill>
              <a:latin typeface="Arial"/>
              <a:ea typeface="Arial"/>
              <a:cs typeface="Arial"/>
              <a:sym typeface="Arial"/>
            </a:endParaRPr>
          </a:p>
          <a:p>
            <a:pPr indent="-344805" lvl="0" marL="356870" marR="0" rtl="0" algn="l">
              <a:lnSpc>
                <a:spcPct val="100000"/>
              </a:lnSpc>
              <a:spcBef>
                <a:spcPts val="26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In real-time audio and video, in which uneven delays between frames are</a:t>
            </a:r>
            <a:endParaRPr sz="2200">
              <a:solidFill>
                <a:schemeClr val="dk1"/>
              </a:solidFill>
              <a:latin typeface="Arial"/>
              <a:ea typeface="Arial"/>
              <a:cs typeface="Arial"/>
              <a:sym typeface="Arial"/>
            </a:endParaRPr>
          </a:p>
          <a:p>
            <a:pPr indent="0" lvl="0" marL="356870" marR="0" rtl="0" algn="l">
              <a:lnSpc>
                <a:spcPct val="100000"/>
              </a:lnSpc>
              <a:spcBef>
                <a:spcPts val="5"/>
              </a:spcBef>
              <a:spcAft>
                <a:spcPts val="0"/>
              </a:spcAft>
              <a:buNone/>
            </a:pPr>
            <a:r>
              <a:rPr lang="en-US" sz="2200">
                <a:solidFill>
                  <a:schemeClr val="dk1"/>
                </a:solidFill>
                <a:latin typeface="Arial"/>
                <a:ea typeface="Arial"/>
                <a:cs typeface="Arial"/>
                <a:sym typeface="Arial"/>
              </a:rPr>
              <a:t>not acceptable, synchronous transmission fails.</a:t>
            </a:r>
            <a:endParaRPr sz="2200">
              <a:solidFill>
                <a:schemeClr val="dk1"/>
              </a:solidFill>
              <a:latin typeface="Arial"/>
              <a:ea typeface="Arial"/>
              <a:cs typeface="Arial"/>
              <a:sym typeface="Arial"/>
            </a:endParaRPr>
          </a:p>
        </p:txBody>
      </p:sp>
      <p:sp>
        <p:nvSpPr>
          <p:cNvPr id="1124" name="Google Shape;1124;p9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25" name="Google Shape;1125;p9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26" name="Google Shape;1126;p9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0" name="Shape 1130"/>
        <p:cNvGrpSpPr/>
        <p:nvPr/>
      </p:nvGrpSpPr>
      <p:grpSpPr>
        <a:xfrm>
          <a:off x="0" y="0"/>
          <a:ext cx="0" cy="0"/>
          <a:chOff x="0" y="0"/>
          <a:chExt cx="0" cy="0"/>
        </a:xfrm>
      </p:grpSpPr>
      <p:sp>
        <p:nvSpPr>
          <p:cNvPr id="1131" name="Google Shape;1131;p95"/>
          <p:cNvSpPr txBox="1"/>
          <p:nvPr/>
        </p:nvSpPr>
        <p:spPr>
          <a:xfrm>
            <a:off x="231140" y="357636"/>
            <a:ext cx="8075295" cy="3480435"/>
          </a:xfrm>
          <a:prstGeom prst="rect">
            <a:avLst/>
          </a:prstGeom>
          <a:noFill/>
          <a:ln>
            <a:noFill/>
          </a:ln>
        </p:spPr>
        <p:txBody>
          <a:bodyPr anchorCtr="0" anchor="t" bIns="0" lIns="0" spcFirstLastPara="1" rIns="0" wrap="square" tIns="133975">
            <a:spAutoFit/>
          </a:bodyPr>
          <a:lstStyle/>
          <a:p>
            <a:pPr indent="-223519" lvl="0" marL="235584" marR="0" rtl="0" algn="l">
              <a:lnSpc>
                <a:spcPct val="1000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For example, TV images are broadcast at the rate of 30 images per</a:t>
            </a:r>
            <a:endParaRPr sz="2200">
              <a:solidFill>
                <a:schemeClr val="dk1"/>
              </a:solidFill>
              <a:latin typeface="Arial"/>
              <a:ea typeface="Arial"/>
              <a:cs typeface="Arial"/>
              <a:sym typeface="Arial"/>
            </a:endParaRPr>
          </a:p>
          <a:p>
            <a:pPr indent="0" lvl="0" marL="201295" marR="0" rtl="0" algn="l">
              <a:lnSpc>
                <a:spcPct val="100000"/>
              </a:lnSpc>
              <a:spcBef>
                <a:spcPts val="965"/>
              </a:spcBef>
              <a:spcAft>
                <a:spcPts val="0"/>
              </a:spcAft>
              <a:buNone/>
            </a:pPr>
            <a:r>
              <a:rPr lang="en-US" sz="2200">
                <a:solidFill>
                  <a:schemeClr val="dk1"/>
                </a:solidFill>
                <a:latin typeface="Arial"/>
                <a:ea typeface="Arial"/>
                <a:cs typeface="Arial"/>
                <a:sym typeface="Arial"/>
              </a:rPr>
              <a:t>second; they must be viewed at the same rate.</a:t>
            </a:r>
            <a:endParaRPr sz="2200">
              <a:solidFill>
                <a:schemeClr val="dk1"/>
              </a:solidFill>
              <a:latin typeface="Arial"/>
              <a:ea typeface="Arial"/>
              <a:cs typeface="Arial"/>
              <a:sym typeface="Arial"/>
            </a:endParaRPr>
          </a:p>
          <a:p>
            <a:pPr indent="-189230" lvl="0" marL="201295" marR="306070" rtl="0" algn="l">
              <a:lnSpc>
                <a:spcPct val="136400"/>
              </a:lnSpc>
              <a:spcBef>
                <a:spcPts val="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If each image is sent by using one or more frames, there should be  no delays between frames.</a:t>
            </a:r>
            <a:endParaRPr sz="2200">
              <a:solidFill>
                <a:schemeClr val="dk1"/>
              </a:solidFill>
              <a:latin typeface="Arial"/>
              <a:ea typeface="Arial"/>
              <a:cs typeface="Arial"/>
              <a:sym typeface="Arial"/>
            </a:endParaRPr>
          </a:p>
          <a:p>
            <a:pPr indent="-224154" lvl="0" marL="236220" marR="0" rtl="0" algn="l">
              <a:lnSpc>
                <a:spcPct val="100000"/>
              </a:lnSpc>
              <a:spcBef>
                <a:spcPts val="960"/>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For this type of application, synchronization between characters is</a:t>
            </a:r>
            <a:endParaRPr sz="2200">
              <a:solidFill>
                <a:schemeClr val="dk1"/>
              </a:solidFill>
              <a:latin typeface="Arial"/>
              <a:ea typeface="Arial"/>
              <a:cs typeface="Arial"/>
              <a:sym typeface="Arial"/>
            </a:endParaRPr>
          </a:p>
          <a:p>
            <a:pPr indent="0" lvl="0" marL="262890" marR="0" rtl="0" algn="l">
              <a:lnSpc>
                <a:spcPct val="100000"/>
              </a:lnSpc>
              <a:spcBef>
                <a:spcPts val="960"/>
              </a:spcBef>
              <a:spcAft>
                <a:spcPts val="0"/>
              </a:spcAft>
              <a:buNone/>
            </a:pPr>
            <a:r>
              <a:rPr lang="en-US" sz="2200">
                <a:solidFill>
                  <a:schemeClr val="dk1"/>
                </a:solidFill>
                <a:latin typeface="Arial"/>
                <a:ea typeface="Arial"/>
                <a:cs typeface="Arial"/>
                <a:sym typeface="Arial"/>
              </a:rPr>
              <a:t>not enough; the entire stream of bits must be synchronized.</a:t>
            </a:r>
            <a:endParaRPr sz="2200">
              <a:solidFill>
                <a:schemeClr val="dk1"/>
              </a:solidFill>
              <a:latin typeface="Arial"/>
              <a:ea typeface="Arial"/>
              <a:cs typeface="Arial"/>
              <a:sym typeface="Arial"/>
            </a:endParaRPr>
          </a:p>
          <a:p>
            <a:pPr indent="-283844" lvl="0" marL="295910" marR="5080" rtl="0" algn="l">
              <a:lnSpc>
                <a:spcPct val="100000"/>
              </a:lnSpc>
              <a:spcBef>
                <a:spcPts val="315"/>
              </a:spcBef>
              <a:spcAft>
                <a:spcPts val="0"/>
              </a:spcAft>
              <a:buClr>
                <a:schemeClr val="dk1"/>
              </a:buClr>
              <a:buSzPts val="2100"/>
              <a:buFont typeface="Noto Sans Symbols"/>
              <a:buChar char="⮚"/>
            </a:pPr>
            <a:r>
              <a:rPr lang="en-US" sz="2200">
                <a:solidFill>
                  <a:schemeClr val="dk1"/>
                </a:solidFill>
                <a:latin typeface="Arial"/>
                <a:ea typeface="Arial"/>
                <a:cs typeface="Arial"/>
                <a:sym typeface="Arial"/>
              </a:rPr>
              <a:t>The isochronous transmission guarantees that the data arrive at a  fixed rate.</a:t>
            </a:r>
            <a:endParaRPr sz="2200">
              <a:solidFill>
                <a:schemeClr val="dk1"/>
              </a:solidFill>
              <a:latin typeface="Arial"/>
              <a:ea typeface="Arial"/>
              <a:cs typeface="Arial"/>
              <a:sym typeface="Arial"/>
            </a:endParaRPr>
          </a:p>
        </p:txBody>
      </p:sp>
      <p:sp>
        <p:nvSpPr>
          <p:cNvPr id="1132" name="Google Shape;1132;p9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33" name="Google Shape;1133;p9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34" name="Google Shape;1134;p9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8" name="Shape 1138"/>
        <p:cNvGrpSpPr/>
        <p:nvPr/>
      </p:nvGrpSpPr>
      <p:grpSpPr>
        <a:xfrm>
          <a:off x="0" y="0"/>
          <a:ext cx="0" cy="0"/>
          <a:chOff x="0" y="0"/>
          <a:chExt cx="0" cy="0"/>
        </a:xfrm>
      </p:grpSpPr>
      <p:sp>
        <p:nvSpPr>
          <p:cNvPr id="1139" name="Google Shape;1139;p96"/>
          <p:cNvSpPr txBox="1"/>
          <p:nvPr>
            <p:ph type="title"/>
          </p:nvPr>
        </p:nvSpPr>
        <p:spPr>
          <a:xfrm>
            <a:off x="383540" y="234137"/>
            <a:ext cx="3025775" cy="57467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F487C"/>
              </a:buClr>
              <a:buSzPts val="3600"/>
              <a:buFont typeface="Arial"/>
              <a:buNone/>
            </a:pPr>
            <a:r>
              <a:rPr b="1" lang="en-US" sz="3600">
                <a:solidFill>
                  <a:srgbClr val="1F487C"/>
                </a:solidFill>
                <a:latin typeface="Arial"/>
                <a:ea typeface="Arial"/>
                <a:cs typeface="Arial"/>
                <a:sym typeface="Arial"/>
              </a:rPr>
              <a:t>Physical Layer-1</a:t>
            </a:r>
            <a:endParaRPr sz="3600">
              <a:latin typeface="Arial"/>
              <a:ea typeface="Arial"/>
              <a:cs typeface="Arial"/>
              <a:sym typeface="Arial"/>
            </a:endParaRPr>
          </a:p>
        </p:txBody>
      </p:sp>
      <p:sp>
        <p:nvSpPr>
          <p:cNvPr id="1140" name="Google Shape;1140;p96"/>
          <p:cNvSpPr txBox="1"/>
          <p:nvPr/>
        </p:nvSpPr>
        <p:spPr>
          <a:xfrm>
            <a:off x="383540" y="938606"/>
            <a:ext cx="8154034" cy="51396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0000"/>
                </a:solidFill>
                <a:latin typeface="Times New Roman"/>
                <a:ea typeface="Times New Roman"/>
                <a:cs typeface="Times New Roman"/>
                <a:sym typeface="Times New Roman"/>
              </a:rPr>
              <a:t>Data and Signals</a:t>
            </a:r>
            <a:endParaRPr sz="24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2400">
              <a:solidFill>
                <a:schemeClr val="dk1"/>
              </a:solidFill>
              <a:latin typeface="Times New Roman"/>
              <a:ea typeface="Times New Roman"/>
              <a:cs typeface="Times New Roman"/>
              <a:sym typeface="Times New Roman"/>
            </a:endParaRPr>
          </a:p>
          <a:p>
            <a:pPr indent="-344805" lvl="0" marL="35687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Data need to be transmitted and received, but the media have  to change data to signals. Both data and the signals that  represent them can be either </a:t>
            </a:r>
            <a:r>
              <a:rPr b="1" lang="en-US" sz="2400">
                <a:solidFill>
                  <a:srgbClr val="00AF50"/>
                </a:solidFill>
                <a:latin typeface="Arial"/>
                <a:ea typeface="Arial"/>
                <a:cs typeface="Arial"/>
                <a:sym typeface="Arial"/>
              </a:rPr>
              <a:t>analog </a:t>
            </a:r>
            <a:r>
              <a:rPr lang="en-US" sz="2400">
                <a:solidFill>
                  <a:srgbClr val="00AF50"/>
                </a:solidFill>
                <a:latin typeface="Arial"/>
                <a:ea typeface="Arial"/>
                <a:cs typeface="Arial"/>
                <a:sym typeface="Arial"/>
              </a:rPr>
              <a:t>or </a:t>
            </a:r>
            <a:r>
              <a:rPr b="1" lang="en-US" sz="2400">
                <a:solidFill>
                  <a:srgbClr val="00AF50"/>
                </a:solidFill>
                <a:latin typeface="Arial"/>
                <a:ea typeface="Arial"/>
                <a:cs typeface="Arial"/>
                <a:sym typeface="Arial"/>
              </a:rPr>
              <a:t>digital </a:t>
            </a:r>
            <a:r>
              <a:rPr lang="en-US" sz="2400">
                <a:solidFill>
                  <a:schemeClr val="dk1"/>
                </a:solidFill>
                <a:latin typeface="Arial"/>
                <a:ea typeface="Arial"/>
                <a:cs typeface="Arial"/>
                <a:sym typeface="Arial"/>
              </a:rPr>
              <a:t>in form.</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500"/>
              <a:buFont typeface="Noto Sans Symbols"/>
              <a:buNone/>
            </a:pPr>
            <a:r>
              <a:t/>
            </a:r>
            <a:endParaRPr sz="2500">
              <a:solidFill>
                <a:schemeClr val="dk1"/>
              </a:solidFill>
              <a:latin typeface="Arial"/>
              <a:ea typeface="Arial"/>
              <a:cs typeface="Arial"/>
              <a:sym typeface="Arial"/>
            </a:endParaRPr>
          </a:p>
          <a:p>
            <a:pPr indent="-344805" lvl="0" marL="35687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Analog data refers to information that is continuous.</a:t>
            </a:r>
            <a:endParaRPr sz="2400">
              <a:solidFill>
                <a:schemeClr val="dk1"/>
              </a:solidFill>
              <a:latin typeface="Arial"/>
              <a:ea typeface="Arial"/>
              <a:cs typeface="Arial"/>
              <a:sym typeface="Arial"/>
            </a:endParaRPr>
          </a:p>
          <a:p>
            <a:pPr indent="0" lvl="0" marL="283845" marR="20955" rtl="0" algn="l">
              <a:lnSpc>
                <a:spcPct val="100000"/>
              </a:lnSpc>
              <a:spcBef>
                <a:spcPts val="0"/>
              </a:spcBef>
              <a:spcAft>
                <a:spcPts val="0"/>
              </a:spcAft>
              <a:buNone/>
            </a:pPr>
            <a:r>
              <a:rPr lang="en-US" sz="2400">
                <a:solidFill>
                  <a:schemeClr val="dk1"/>
                </a:solidFill>
                <a:latin typeface="Arial"/>
                <a:ea typeface="Arial"/>
                <a:cs typeface="Arial"/>
                <a:sym typeface="Arial"/>
              </a:rPr>
              <a:t>For example, an analog clock that has hour, minute, and second  hands gives information in a continuous form; the movements  of the hands are continuous.</a:t>
            </a:r>
            <a:endParaRPr sz="2400">
              <a:solidFill>
                <a:schemeClr val="dk1"/>
              </a:solidFill>
              <a:latin typeface="Arial"/>
              <a:ea typeface="Arial"/>
              <a:cs typeface="Arial"/>
              <a:sym typeface="Arial"/>
            </a:endParaRPr>
          </a:p>
          <a:p>
            <a:pPr indent="0" lvl="0" marL="0" marR="0" rtl="0" algn="l">
              <a:lnSpc>
                <a:spcPct val="100000"/>
              </a:lnSpc>
              <a:spcBef>
                <a:spcPts val="15"/>
              </a:spcBef>
              <a:spcAft>
                <a:spcPts val="0"/>
              </a:spcAft>
              <a:buNone/>
            </a:pPr>
            <a:r>
              <a:t/>
            </a:r>
            <a:endParaRPr sz="2500">
              <a:solidFill>
                <a:schemeClr val="dk1"/>
              </a:solidFill>
              <a:latin typeface="Arial"/>
              <a:ea typeface="Arial"/>
              <a:cs typeface="Arial"/>
              <a:sym typeface="Arial"/>
            </a:endParaRPr>
          </a:p>
          <a:p>
            <a:pPr indent="-271780" lvl="0" marL="283845" marR="760095" rtl="0" algn="l">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lang="en-US" sz="2400">
                <a:solidFill>
                  <a:schemeClr val="dk1"/>
                </a:solidFill>
                <a:latin typeface="Arial"/>
                <a:ea typeface="Arial"/>
                <a:cs typeface="Arial"/>
                <a:sym typeface="Arial"/>
              </a:rPr>
              <a:t>Digital data refers to information that has discrete states.  For example, digital clock that reports the hours and the  minutes will change suddenly from 8:05 to 8:06.</a:t>
            </a:r>
            <a:endParaRPr sz="2400">
              <a:solidFill>
                <a:schemeClr val="dk1"/>
              </a:solidFill>
              <a:latin typeface="Arial"/>
              <a:ea typeface="Arial"/>
              <a:cs typeface="Arial"/>
              <a:sym typeface="Arial"/>
            </a:endParaRPr>
          </a:p>
        </p:txBody>
      </p:sp>
      <p:sp>
        <p:nvSpPr>
          <p:cNvPr id="1141" name="Google Shape;1141;p9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42" name="Google Shape;1142;p9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43" name="Google Shape;1143;p9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7" name="Shape 1147"/>
        <p:cNvGrpSpPr/>
        <p:nvPr/>
      </p:nvGrpSpPr>
      <p:grpSpPr>
        <a:xfrm>
          <a:off x="0" y="0"/>
          <a:ext cx="0" cy="0"/>
          <a:chOff x="0" y="0"/>
          <a:chExt cx="0" cy="0"/>
        </a:xfrm>
      </p:grpSpPr>
      <p:sp>
        <p:nvSpPr>
          <p:cNvPr id="1148" name="Google Shape;1148;p97"/>
          <p:cNvSpPr txBox="1"/>
          <p:nvPr/>
        </p:nvSpPr>
        <p:spPr>
          <a:xfrm>
            <a:off x="548944" y="6479209"/>
            <a:ext cx="268605" cy="153035"/>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US" sz="1200">
                <a:solidFill>
                  <a:srgbClr val="888888"/>
                </a:solidFill>
                <a:latin typeface="Arial"/>
                <a:ea typeface="Arial"/>
                <a:cs typeface="Arial"/>
                <a:sym typeface="Arial"/>
              </a:rPr>
              <a:t>2.82</a:t>
            </a:r>
            <a:endParaRPr sz="1200">
              <a:solidFill>
                <a:schemeClr val="dk1"/>
              </a:solidFill>
              <a:latin typeface="Arial"/>
              <a:ea typeface="Arial"/>
              <a:cs typeface="Arial"/>
              <a:sym typeface="Arial"/>
            </a:endParaRPr>
          </a:p>
        </p:txBody>
      </p:sp>
      <p:grpSp>
        <p:nvGrpSpPr>
          <p:cNvPr id="1149" name="Google Shape;1149;p97"/>
          <p:cNvGrpSpPr/>
          <p:nvPr/>
        </p:nvGrpSpPr>
        <p:grpSpPr>
          <a:xfrm>
            <a:off x="76200" y="0"/>
            <a:ext cx="8593137" cy="1052893"/>
            <a:chOff x="76200" y="0"/>
            <a:chExt cx="8593137" cy="1052893"/>
          </a:xfrm>
        </p:grpSpPr>
        <p:sp>
          <p:nvSpPr>
            <p:cNvPr id="1150" name="Google Shape;1150;p97"/>
            <p:cNvSpPr/>
            <p:nvPr/>
          </p:nvSpPr>
          <p:spPr>
            <a:xfrm>
              <a:off x="366712" y="108013"/>
              <a:ext cx="438150" cy="474980"/>
            </a:xfrm>
            <a:custGeom>
              <a:rect b="b" l="l" r="r" t="t"/>
              <a:pathLst>
                <a:path extrusionOk="0" h="474980" w="438150">
                  <a:moveTo>
                    <a:pt x="438150" y="0"/>
                  </a:moveTo>
                  <a:lnTo>
                    <a:pt x="0" y="0"/>
                  </a:lnTo>
                  <a:lnTo>
                    <a:pt x="0" y="474662"/>
                  </a:lnTo>
                  <a:lnTo>
                    <a:pt x="438150" y="474662"/>
                  </a:lnTo>
                  <a:lnTo>
                    <a:pt x="438150" y="0"/>
                  </a:lnTo>
                  <a:close/>
                </a:path>
              </a:pathLst>
            </a:custGeom>
            <a:solidFill>
              <a:srgbClr val="C050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97"/>
            <p:cNvSpPr/>
            <p:nvPr/>
          </p:nvSpPr>
          <p:spPr>
            <a:xfrm>
              <a:off x="749300" y="108013"/>
              <a:ext cx="328612" cy="474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97"/>
            <p:cNvSpPr/>
            <p:nvPr/>
          </p:nvSpPr>
          <p:spPr>
            <a:xfrm>
              <a:off x="490537" y="530288"/>
              <a:ext cx="422275" cy="474980"/>
            </a:xfrm>
            <a:custGeom>
              <a:rect b="b" l="l" r="r" t="t"/>
              <a:pathLst>
                <a:path extrusionOk="0" h="474980" w="422275">
                  <a:moveTo>
                    <a:pt x="422275" y="0"/>
                  </a:moveTo>
                  <a:lnTo>
                    <a:pt x="0" y="0"/>
                  </a:lnTo>
                  <a:lnTo>
                    <a:pt x="0" y="474662"/>
                  </a:lnTo>
                  <a:lnTo>
                    <a:pt x="422275" y="474662"/>
                  </a:lnTo>
                  <a:lnTo>
                    <a:pt x="422275" y="0"/>
                  </a:lnTo>
                  <a:close/>
                </a:path>
              </a:pathLst>
            </a:custGeom>
            <a:solidFill>
              <a:srgbClr val="800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97"/>
            <p:cNvSpPr/>
            <p:nvPr/>
          </p:nvSpPr>
          <p:spPr>
            <a:xfrm>
              <a:off x="860425" y="530288"/>
              <a:ext cx="368300" cy="47466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97"/>
            <p:cNvSpPr/>
            <p:nvPr/>
          </p:nvSpPr>
          <p:spPr>
            <a:xfrm>
              <a:off x="76200" y="457200"/>
              <a:ext cx="560387" cy="4222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97"/>
            <p:cNvSpPr/>
            <p:nvPr/>
          </p:nvSpPr>
          <p:spPr>
            <a:xfrm>
              <a:off x="711200" y="63"/>
              <a:ext cx="31750" cy="1052830"/>
            </a:xfrm>
            <a:custGeom>
              <a:rect b="b" l="l" r="r" t="t"/>
              <a:pathLst>
                <a:path extrusionOk="0" h="1052830" w="31750">
                  <a:moveTo>
                    <a:pt x="31750" y="0"/>
                  </a:moveTo>
                  <a:lnTo>
                    <a:pt x="0" y="0"/>
                  </a:lnTo>
                  <a:lnTo>
                    <a:pt x="0" y="1052512"/>
                  </a:lnTo>
                  <a:lnTo>
                    <a:pt x="31750" y="1052512"/>
                  </a:lnTo>
                  <a:lnTo>
                    <a:pt x="31750" y="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97"/>
            <p:cNvSpPr/>
            <p:nvPr/>
          </p:nvSpPr>
          <p:spPr>
            <a:xfrm>
              <a:off x="442912" y="533400"/>
              <a:ext cx="8226425" cy="317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97"/>
            <p:cNvSpPr/>
            <p:nvPr/>
          </p:nvSpPr>
          <p:spPr>
            <a:xfrm>
              <a:off x="478536" y="0"/>
              <a:ext cx="3011424" cy="51206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8" name="Google Shape;1158;p97"/>
          <p:cNvSpPr txBox="1"/>
          <p:nvPr>
            <p:ph type="title"/>
          </p:nvPr>
        </p:nvSpPr>
        <p:spPr>
          <a:xfrm>
            <a:off x="688644" y="20777"/>
            <a:ext cx="2558415" cy="454025"/>
          </a:xfrm>
          <a:prstGeom prst="rect">
            <a:avLst/>
          </a:prstGeom>
          <a:noFill/>
          <a:ln>
            <a:noFill/>
          </a:ln>
        </p:spPr>
        <p:txBody>
          <a:bodyPr anchorCtr="0" anchor="ctr" bIns="0" lIns="0" spcFirstLastPara="1" rIns="0" wrap="square" tIns="13950">
            <a:spAutoFit/>
          </a:bodyPr>
          <a:lstStyle/>
          <a:p>
            <a:pPr indent="0" lvl="0" marL="12700" rtl="0" algn="l">
              <a:lnSpc>
                <a:spcPct val="100000"/>
              </a:lnSpc>
              <a:spcBef>
                <a:spcPts val="0"/>
              </a:spcBef>
              <a:spcAft>
                <a:spcPts val="0"/>
              </a:spcAft>
              <a:buClr>
                <a:srgbClr val="FF0000"/>
              </a:buClr>
              <a:buSzPts val="3300"/>
              <a:buFont typeface="Times New Roman"/>
              <a:buNone/>
            </a:pPr>
            <a:r>
              <a:rPr b="1" i="1" lang="en-US">
                <a:solidFill>
                  <a:srgbClr val="FF0000"/>
                </a:solidFill>
                <a:latin typeface="Times New Roman"/>
                <a:ea typeface="Times New Roman"/>
                <a:cs typeface="Times New Roman"/>
                <a:sym typeface="Times New Roman"/>
              </a:rPr>
              <a:t>Data and Signals</a:t>
            </a:r>
            <a:endParaRPr/>
          </a:p>
        </p:txBody>
      </p:sp>
      <p:sp>
        <p:nvSpPr>
          <p:cNvPr id="1159" name="Google Shape;1159;p97"/>
          <p:cNvSpPr/>
          <p:nvPr/>
        </p:nvSpPr>
        <p:spPr>
          <a:xfrm>
            <a:off x="76200" y="457136"/>
            <a:ext cx="9067800" cy="6370955"/>
          </a:xfrm>
          <a:custGeom>
            <a:rect b="b" l="l" r="r" t="t"/>
            <a:pathLst>
              <a:path extrusionOk="0" h="6370955" w="9067800">
                <a:moveTo>
                  <a:pt x="9067800" y="0"/>
                </a:moveTo>
                <a:lnTo>
                  <a:pt x="0" y="0"/>
                </a:lnTo>
                <a:lnTo>
                  <a:pt x="0" y="6370701"/>
                </a:lnTo>
                <a:lnTo>
                  <a:pt x="9067800" y="6370701"/>
                </a:lnTo>
                <a:lnTo>
                  <a:pt x="90678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97"/>
          <p:cNvSpPr txBox="1"/>
          <p:nvPr/>
        </p:nvSpPr>
        <p:spPr>
          <a:xfrm>
            <a:off x="154939" y="838022"/>
            <a:ext cx="8916670" cy="5148580"/>
          </a:xfrm>
          <a:prstGeom prst="rect">
            <a:avLst/>
          </a:prstGeom>
          <a:noFill/>
          <a:ln>
            <a:noFill/>
          </a:ln>
        </p:spPr>
        <p:txBody>
          <a:bodyPr anchorCtr="0" anchor="t" bIns="0" lIns="0" spcFirstLastPara="1" rIns="0" wrap="square" tIns="12700">
            <a:spAutoFit/>
          </a:bodyPr>
          <a:lstStyle/>
          <a:p>
            <a:pPr indent="-344805" lvl="0" marL="35687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Data need to be transmitted and received, but the media have to</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chemeClr val="dk1"/>
                </a:solidFill>
                <a:latin typeface="Arial"/>
                <a:ea typeface="Arial"/>
                <a:cs typeface="Arial"/>
                <a:sym typeface="Arial"/>
              </a:rPr>
              <a:t>change data to signals.</a:t>
            </a:r>
            <a:endParaRPr sz="24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2500">
              <a:solidFill>
                <a:schemeClr val="dk1"/>
              </a:solidFill>
              <a:latin typeface="Arial"/>
              <a:ea typeface="Arial"/>
              <a:cs typeface="Arial"/>
              <a:sym typeface="Arial"/>
            </a:endParaRPr>
          </a:p>
          <a:p>
            <a:pPr indent="-344805" lvl="0" marL="356870" marR="0" rtl="0" algn="l">
              <a:lnSpc>
                <a:spcPct val="100000"/>
              </a:lnSpc>
              <a:spcBef>
                <a:spcPts val="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Both data and the signals that represent them can be either </a:t>
            </a:r>
            <a:r>
              <a:rPr b="1" lang="en-US" sz="2400">
                <a:solidFill>
                  <a:srgbClr val="00AF50"/>
                </a:solidFill>
                <a:latin typeface="Arial"/>
                <a:ea typeface="Arial"/>
                <a:cs typeface="Arial"/>
                <a:sym typeface="Arial"/>
              </a:rPr>
              <a:t>analog</a:t>
            </a:r>
            <a:endParaRPr sz="2400">
              <a:solidFill>
                <a:schemeClr val="dk1"/>
              </a:solidFill>
              <a:latin typeface="Arial"/>
              <a:ea typeface="Arial"/>
              <a:cs typeface="Arial"/>
              <a:sym typeface="Arial"/>
            </a:endParaRPr>
          </a:p>
          <a:p>
            <a:pPr indent="0" lvl="0" marL="356870" marR="0" rtl="0" algn="l">
              <a:lnSpc>
                <a:spcPct val="100000"/>
              </a:lnSpc>
              <a:spcBef>
                <a:spcPts val="0"/>
              </a:spcBef>
              <a:spcAft>
                <a:spcPts val="0"/>
              </a:spcAft>
              <a:buNone/>
            </a:pPr>
            <a:r>
              <a:rPr lang="en-US" sz="2400">
                <a:solidFill>
                  <a:srgbClr val="00AF50"/>
                </a:solidFill>
                <a:latin typeface="Arial"/>
                <a:ea typeface="Arial"/>
                <a:cs typeface="Arial"/>
                <a:sym typeface="Arial"/>
              </a:rPr>
              <a:t>or </a:t>
            </a:r>
            <a:r>
              <a:rPr b="1" lang="en-US" sz="2400">
                <a:solidFill>
                  <a:srgbClr val="00AF50"/>
                </a:solidFill>
                <a:latin typeface="Arial"/>
                <a:ea typeface="Arial"/>
                <a:cs typeface="Arial"/>
                <a:sym typeface="Arial"/>
              </a:rPr>
              <a:t>digital </a:t>
            </a:r>
            <a:r>
              <a:rPr lang="en-US" sz="2400">
                <a:solidFill>
                  <a:schemeClr val="dk1"/>
                </a:solidFill>
                <a:latin typeface="Arial"/>
                <a:ea typeface="Arial"/>
                <a:cs typeface="Arial"/>
                <a:sym typeface="Arial"/>
              </a:rPr>
              <a:t>in form.</a:t>
            </a:r>
            <a:endParaRPr sz="24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2500">
              <a:solidFill>
                <a:schemeClr val="dk1"/>
              </a:solidFill>
              <a:latin typeface="Arial"/>
              <a:ea typeface="Arial"/>
              <a:cs typeface="Arial"/>
              <a:sym typeface="Arial"/>
            </a:endParaRPr>
          </a:p>
          <a:p>
            <a:pPr indent="-344805" lvl="0" marL="356870" marR="0" rtl="0" algn="l">
              <a:lnSpc>
                <a:spcPct val="100000"/>
              </a:lnSpc>
              <a:spcBef>
                <a:spcPts val="5"/>
              </a:spcBef>
              <a:spcAft>
                <a:spcPts val="0"/>
              </a:spcAft>
              <a:buClr>
                <a:srgbClr val="00AF50"/>
              </a:buClr>
              <a:buSzPts val="2400"/>
              <a:buFont typeface="Noto Sans Symbols"/>
              <a:buChar char="⮚"/>
            </a:pPr>
            <a:r>
              <a:rPr b="1" lang="en-US" sz="2400">
                <a:solidFill>
                  <a:srgbClr val="00AF50"/>
                </a:solidFill>
                <a:latin typeface="Arial"/>
                <a:ea typeface="Arial"/>
                <a:cs typeface="Arial"/>
                <a:sym typeface="Arial"/>
              </a:rPr>
              <a:t>Analog data </a:t>
            </a:r>
            <a:r>
              <a:rPr lang="en-US" sz="2400">
                <a:solidFill>
                  <a:schemeClr val="dk1"/>
                </a:solidFill>
                <a:latin typeface="Arial"/>
                <a:ea typeface="Arial"/>
                <a:cs typeface="Arial"/>
                <a:sym typeface="Arial"/>
              </a:rPr>
              <a:t>refers to information that is continuous.</a:t>
            </a:r>
            <a:endParaRPr sz="2400">
              <a:solidFill>
                <a:schemeClr val="dk1"/>
              </a:solidFill>
              <a:latin typeface="Arial"/>
              <a:ea typeface="Arial"/>
              <a:cs typeface="Arial"/>
              <a:sym typeface="Arial"/>
            </a:endParaRPr>
          </a:p>
          <a:p>
            <a:pPr indent="0" lvl="0" marL="351155" marR="67945" rtl="0" algn="l">
              <a:lnSpc>
                <a:spcPct val="100000"/>
              </a:lnSpc>
              <a:spcBef>
                <a:spcPts val="0"/>
              </a:spcBef>
              <a:spcAft>
                <a:spcPts val="0"/>
              </a:spcAft>
              <a:buNone/>
            </a:pPr>
            <a:r>
              <a:rPr lang="en-US" sz="2400">
                <a:solidFill>
                  <a:schemeClr val="dk1"/>
                </a:solidFill>
                <a:latin typeface="Arial"/>
                <a:ea typeface="Arial"/>
                <a:cs typeface="Arial"/>
                <a:sym typeface="Arial"/>
              </a:rPr>
              <a:t>For example, an analog clock that has hour, minute, and second  hands gives information in a continuous form; the movements of the  hands are continuous.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2500">
              <a:solidFill>
                <a:schemeClr val="dk1"/>
              </a:solidFill>
              <a:latin typeface="Arial"/>
              <a:ea typeface="Arial"/>
              <a:cs typeface="Arial"/>
              <a:sym typeface="Arial"/>
            </a:endParaRPr>
          </a:p>
          <a:p>
            <a:pPr indent="-344805" lvl="0" marL="356870" marR="0" rtl="0" algn="l">
              <a:lnSpc>
                <a:spcPct val="100000"/>
              </a:lnSpc>
              <a:spcBef>
                <a:spcPts val="0"/>
              </a:spcBef>
              <a:spcAft>
                <a:spcPts val="0"/>
              </a:spcAft>
              <a:buClr>
                <a:srgbClr val="00AF50"/>
              </a:buClr>
              <a:buSzPts val="2400"/>
              <a:buFont typeface="Noto Sans Symbols"/>
              <a:buChar char="⮚"/>
            </a:pPr>
            <a:r>
              <a:rPr b="1" lang="en-US" sz="2400">
                <a:solidFill>
                  <a:srgbClr val="00AF50"/>
                </a:solidFill>
                <a:latin typeface="Arial"/>
                <a:ea typeface="Arial"/>
                <a:cs typeface="Arial"/>
                <a:sym typeface="Arial"/>
              </a:rPr>
              <a:t>Digital data </a:t>
            </a:r>
            <a:r>
              <a:rPr lang="en-US" sz="2400">
                <a:solidFill>
                  <a:schemeClr val="dk1"/>
                </a:solidFill>
                <a:latin typeface="Arial"/>
                <a:ea typeface="Arial"/>
                <a:cs typeface="Arial"/>
                <a:sym typeface="Arial"/>
              </a:rPr>
              <a:t>refers to information that has discrete states.</a:t>
            </a:r>
            <a:endParaRPr sz="2400">
              <a:solidFill>
                <a:schemeClr val="dk1"/>
              </a:solidFill>
              <a:latin typeface="Arial"/>
              <a:ea typeface="Arial"/>
              <a:cs typeface="Arial"/>
              <a:sym typeface="Arial"/>
            </a:endParaRPr>
          </a:p>
          <a:p>
            <a:pPr indent="0" lvl="0" marL="283845" marR="136525" rtl="0" algn="l">
              <a:lnSpc>
                <a:spcPct val="100000"/>
              </a:lnSpc>
              <a:spcBef>
                <a:spcPts val="0"/>
              </a:spcBef>
              <a:spcAft>
                <a:spcPts val="0"/>
              </a:spcAft>
              <a:buNone/>
            </a:pPr>
            <a:r>
              <a:rPr lang="en-US" sz="2400">
                <a:solidFill>
                  <a:schemeClr val="dk1"/>
                </a:solidFill>
                <a:latin typeface="Arial"/>
                <a:ea typeface="Arial"/>
                <a:cs typeface="Arial"/>
                <a:sym typeface="Arial"/>
              </a:rPr>
              <a:t>For example, digital clock that reports the hours and the minutes will  change suddenly from 8:05 to 8:06.</a:t>
            </a:r>
            <a:endParaRPr sz="2400">
              <a:solidFill>
                <a:schemeClr val="dk1"/>
              </a:solidFill>
              <a:latin typeface="Arial"/>
              <a:ea typeface="Arial"/>
              <a:cs typeface="Arial"/>
              <a:sym typeface="Arial"/>
            </a:endParaRPr>
          </a:p>
        </p:txBody>
      </p:sp>
      <p:sp>
        <p:nvSpPr>
          <p:cNvPr id="1161" name="Google Shape;1161;p9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62" name="Google Shape;1162;p9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63" name="Google Shape;1163;p9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7" name="Shape 1167"/>
        <p:cNvGrpSpPr/>
        <p:nvPr/>
      </p:nvGrpSpPr>
      <p:grpSpPr>
        <a:xfrm>
          <a:off x="0" y="0"/>
          <a:ext cx="0" cy="0"/>
          <a:chOff x="0" y="0"/>
          <a:chExt cx="0" cy="0"/>
        </a:xfrm>
      </p:grpSpPr>
      <p:sp>
        <p:nvSpPr>
          <p:cNvPr id="1168" name="Google Shape;1168;p98"/>
          <p:cNvSpPr txBox="1"/>
          <p:nvPr/>
        </p:nvSpPr>
        <p:spPr>
          <a:xfrm>
            <a:off x="548944" y="6479209"/>
            <a:ext cx="268605" cy="153035"/>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US" sz="1200">
                <a:solidFill>
                  <a:srgbClr val="888888"/>
                </a:solidFill>
                <a:latin typeface="Arial"/>
                <a:ea typeface="Arial"/>
                <a:cs typeface="Arial"/>
                <a:sym typeface="Arial"/>
              </a:rPr>
              <a:t>3.83</a:t>
            </a:r>
            <a:endParaRPr sz="1200">
              <a:solidFill>
                <a:schemeClr val="dk1"/>
              </a:solidFill>
              <a:latin typeface="Arial"/>
              <a:ea typeface="Arial"/>
              <a:cs typeface="Arial"/>
              <a:sym typeface="Arial"/>
            </a:endParaRPr>
          </a:p>
        </p:txBody>
      </p:sp>
      <p:grpSp>
        <p:nvGrpSpPr>
          <p:cNvPr id="1169" name="Google Shape;1169;p98"/>
          <p:cNvGrpSpPr/>
          <p:nvPr/>
        </p:nvGrpSpPr>
        <p:grpSpPr>
          <a:xfrm>
            <a:off x="76200" y="63"/>
            <a:ext cx="8593137" cy="1052830"/>
            <a:chOff x="76200" y="63"/>
            <a:chExt cx="8593137" cy="1052830"/>
          </a:xfrm>
        </p:grpSpPr>
        <p:sp>
          <p:nvSpPr>
            <p:cNvPr id="1170" name="Google Shape;1170;p98"/>
            <p:cNvSpPr/>
            <p:nvPr/>
          </p:nvSpPr>
          <p:spPr>
            <a:xfrm>
              <a:off x="366712" y="108013"/>
              <a:ext cx="438150" cy="474980"/>
            </a:xfrm>
            <a:custGeom>
              <a:rect b="b" l="l" r="r" t="t"/>
              <a:pathLst>
                <a:path extrusionOk="0" h="474980" w="438150">
                  <a:moveTo>
                    <a:pt x="438150" y="0"/>
                  </a:moveTo>
                  <a:lnTo>
                    <a:pt x="0" y="0"/>
                  </a:lnTo>
                  <a:lnTo>
                    <a:pt x="0" y="474662"/>
                  </a:lnTo>
                  <a:lnTo>
                    <a:pt x="438150" y="474662"/>
                  </a:lnTo>
                  <a:lnTo>
                    <a:pt x="438150" y="0"/>
                  </a:lnTo>
                  <a:close/>
                </a:path>
              </a:pathLst>
            </a:custGeom>
            <a:solidFill>
              <a:srgbClr val="C050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98"/>
            <p:cNvSpPr/>
            <p:nvPr/>
          </p:nvSpPr>
          <p:spPr>
            <a:xfrm>
              <a:off x="749300" y="108013"/>
              <a:ext cx="328612" cy="474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98"/>
            <p:cNvSpPr/>
            <p:nvPr/>
          </p:nvSpPr>
          <p:spPr>
            <a:xfrm>
              <a:off x="490537" y="530288"/>
              <a:ext cx="422275" cy="474980"/>
            </a:xfrm>
            <a:custGeom>
              <a:rect b="b" l="l" r="r" t="t"/>
              <a:pathLst>
                <a:path extrusionOk="0" h="474980" w="422275">
                  <a:moveTo>
                    <a:pt x="422275" y="0"/>
                  </a:moveTo>
                  <a:lnTo>
                    <a:pt x="0" y="0"/>
                  </a:lnTo>
                  <a:lnTo>
                    <a:pt x="0" y="474662"/>
                  </a:lnTo>
                  <a:lnTo>
                    <a:pt x="422275" y="474662"/>
                  </a:lnTo>
                  <a:lnTo>
                    <a:pt x="422275" y="0"/>
                  </a:lnTo>
                  <a:close/>
                </a:path>
              </a:pathLst>
            </a:custGeom>
            <a:solidFill>
              <a:srgbClr val="800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98"/>
            <p:cNvSpPr/>
            <p:nvPr/>
          </p:nvSpPr>
          <p:spPr>
            <a:xfrm>
              <a:off x="860425" y="530288"/>
              <a:ext cx="368300" cy="47466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98"/>
            <p:cNvSpPr/>
            <p:nvPr/>
          </p:nvSpPr>
          <p:spPr>
            <a:xfrm>
              <a:off x="76200" y="457199"/>
              <a:ext cx="560387" cy="4222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98"/>
            <p:cNvSpPr/>
            <p:nvPr/>
          </p:nvSpPr>
          <p:spPr>
            <a:xfrm>
              <a:off x="711200" y="63"/>
              <a:ext cx="31750" cy="1052830"/>
            </a:xfrm>
            <a:custGeom>
              <a:rect b="b" l="l" r="r" t="t"/>
              <a:pathLst>
                <a:path extrusionOk="0" h="1052830" w="31750">
                  <a:moveTo>
                    <a:pt x="31750" y="0"/>
                  </a:moveTo>
                  <a:lnTo>
                    <a:pt x="0" y="0"/>
                  </a:lnTo>
                  <a:lnTo>
                    <a:pt x="0" y="1052512"/>
                  </a:lnTo>
                  <a:lnTo>
                    <a:pt x="31750" y="1052512"/>
                  </a:lnTo>
                  <a:lnTo>
                    <a:pt x="31750" y="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98"/>
            <p:cNvSpPr/>
            <p:nvPr/>
          </p:nvSpPr>
          <p:spPr>
            <a:xfrm>
              <a:off x="442912" y="533399"/>
              <a:ext cx="8226425" cy="317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7" name="Google Shape;1177;p98"/>
          <p:cNvSpPr txBox="1"/>
          <p:nvPr>
            <p:ph type="title"/>
          </p:nvPr>
        </p:nvSpPr>
        <p:spPr>
          <a:xfrm>
            <a:off x="1145844" y="17729"/>
            <a:ext cx="4990465" cy="574675"/>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3600"/>
              <a:buFont typeface="Calibri"/>
              <a:buNone/>
            </a:pPr>
            <a:r>
              <a:rPr lang="en-US" sz="3600">
                <a:solidFill>
                  <a:srgbClr val="FF0000"/>
                </a:solidFill>
              </a:rPr>
              <a:t>Analog and Digital Signals</a:t>
            </a:r>
            <a:endParaRPr sz="3600"/>
          </a:p>
        </p:txBody>
      </p:sp>
      <p:sp>
        <p:nvSpPr>
          <p:cNvPr id="1178" name="Google Shape;1178;p98"/>
          <p:cNvSpPr/>
          <p:nvPr/>
        </p:nvSpPr>
        <p:spPr>
          <a:xfrm>
            <a:off x="0" y="1295336"/>
            <a:ext cx="8763000" cy="5262880"/>
          </a:xfrm>
          <a:custGeom>
            <a:rect b="b" l="l" r="r" t="t"/>
            <a:pathLst>
              <a:path extrusionOk="0" h="5262880" w="8763000">
                <a:moveTo>
                  <a:pt x="8763000" y="0"/>
                </a:moveTo>
                <a:lnTo>
                  <a:pt x="0" y="0"/>
                </a:lnTo>
                <a:lnTo>
                  <a:pt x="0" y="5262626"/>
                </a:lnTo>
                <a:lnTo>
                  <a:pt x="8763000" y="5262626"/>
                </a:lnTo>
                <a:lnTo>
                  <a:pt x="8763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98"/>
          <p:cNvSpPr txBox="1"/>
          <p:nvPr/>
        </p:nvSpPr>
        <p:spPr>
          <a:xfrm>
            <a:off x="78739" y="1310766"/>
            <a:ext cx="8611870" cy="5148580"/>
          </a:xfrm>
          <a:prstGeom prst="rect">
            <a:avLst/>
          </a:prstGeom>
          <a:noFill/>
          <a:ln>
            <a:noFill/>
          </a:ln>
        </p:spPr>
        <p:txBody>
          <a:bodyPr anchorCtr="0" anchor="t" bIns="0" lIns="0" spcFirstLastPara="1" rIns="0" wrap="square" tIns="12700">
            <a:spAutoFit/>
          </a:bodyPr>
          <a:lstStyle/>
          <a:p>
            <a:pPr indent="-457833" lvl="0" marL="469900" marR="8255" rtl="0" algn="just">
              <a:lnSpc>
                <a:spcPct val="100000"/>
              </a:lnSpc>
              <a:spcBef>
                <a:spcPts val="0"/>
              </a:spcBef>
              <a:spcAft>
                <a:spcPts val="0"/>
              </a:spcAft>
              <a:buClr>
                <a:srgbClr val="00AF50"/>
              </a:buClr>
              <a:buSzPts val="2400"/>
              <a:buFont typeface="Noto Sans Symbols"/>
              <a:buChar char="⮚"/>
            </a:pPr>
            <a:r>
              <a:rPr b="1" lang="en-US" sz="2400">
                <a:solidFill>
                  <a:srgbClr val="00AF50"/>
                </a:solidFill>
                <a:latin typeface="Arial"/>
                <a:ea typeface="Arial"/>
                <a:cs typeface="Arial"/>
                <a:sym typeface="Arial"/>
              </a:rPr>
              <a:t>Analog data</a:t>
            </a:r>
            <a:r>
              <a:rPr lang="en-US" sz="2400">
                <a:solidFill>
                  <a:schemeClr val="dk1"/>
                </a:solidFill>
                <a:latin typeface="Arial"/>
                <a:ea typeface="Arial"/>
                <a:cs typeface="Arial"/>
                <a:sym typeface="Arial"/>
              </a:rPr>
              <a:t>, such as the sounds made by a human voice, take on  continuous values.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500"/>
              <a:buFont typeface="Calibri"/>
              <a:buNone/>
            </a:pPr>
            <a:r>
              <a:t/>
            </a:r>
            <a:endParaRPr sz="2500">
              <a:solidFill>
                <a:schemeClr val="dk1"/>
              </a:solidFill>
              <a:latin typeface="Arial"/>
              <a:ea typeface="Arial"/>
              <a:cs typeface="Arial"/>
              <a:sym typeface="Arial"/>
            </a:endParaRPr>
          </a:p>
          <a:p>
            <a:pPr indent="-344805" lvl="0" marL="356870" marR="5715" rtl="0" algn="just">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a:t>
            </a:r>
            <a:r>
              <a:rPr b="1" lang="en-US" sz="2400">
                <a:solidFill>
                  <a:srgbClr val="00AF50"/>
                </a:solidFill>
                <a:latin typeface="Arial"/>
                <a:ea typeface="Arial"/>
                <a:cs typeface="Arial"/>
                <a:sym typeface="Arial"/>
              </a:rPr>
              <a:t>Digital data </a:t>
            </a:r>
            <a:r>
              <a:rPr lang="en-US" sz="2400">
                <a:solidFill>
                  <a:schemeClr val="dk1"/>
                </a:solidFill>
                <a:latin typeface="Arial"/>
                <a:ea typeface="Arial"/>
                <a:cs typeface="Arial"/>
                <a:sym typeface="Arial"/>
              </a:rPr>
              <a:t>are the data stored in computer memory in the form  of 0s and 1s. They can be converted to a digital signal</a:t>
            </a:r>
            <a:endParaRPr sz="2400">
              <a:solidFill>
                <a:schemeClr val="dk1"/>
              </a:solidFill>
              <a:latin typeface="Arial"/>
              <a:ea typeface="Arial"/>
              <a:cs typeface="Arial"/>
              <a:sym typeface="Arial"/>
            </a:endParaRPr>
          </a:p>
          <a:p>
            <a:pPr indent="0" lvl="0" marL="0" marR="0" rtl="0" algn="l">
              <a:lnSpc>
                <a:spcPct val="100000"/>
              </a:lnSpc>
              <a:spcBef>
                <a:spcPts val="5"/>
              </a:spcBef>
              <a:spcAft>
                <a:spcPts val="0"/>
              </a:spcAft>
              <a:buClr>
                <a:schemeClr val="dk1"/>
              </a:buClr>
              <a:buSzPts val="2500"/>
              <a:buFont typeface="Calibri"/>
              <a:buNone/>
            </a:pPr>
            <a:r>
              <a:t/>
            </a:r>
            <a:endParaRPr sz="2500">
              <a:solidFill>
                <a:schemeClr val="dk1"/>
              </a:solidFill>
              <a:latin typeface="Arial"/>
              <a:ea typeface="Arial"/>
              <a:cs typeface="Arial"/>
              <a:sym typeface="Arial"/>
            </a:endParaRPr>
          </a:p>
          <a:p>
            <a:pPr indent="-457833" lvl="0" marL="46990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An </a:t>
            </a:r>
            <a:r>
              <a:rPr b="1" lang="en-US" sz="2400">
                <a:solidFill>
                  <a:srgbClr val="00AF50"/>
                </a:solidFill>
                <a:latin typeface="Arial"/>
                <a:ea typeface="Arial"/>
                <a:cs typeface="Arial"/>
                <a:sym typeface="Arial"/>
              </a:rPr>
              <a:t>analog signal </a:t>
            </a:r>
            <a:r>
              <a:rPr lang="en-US" sz="2400">
                <a:solidFill>
                  <a:schemeClr val="dk1"/>
                </a:solidFill>
                <a:latin typeface="Arial"/>
                <a:ea typeface="Arial"/>
                <a:cs typeface="Arial"/>
                <a:sym typeface="Arial"/>
              </a:rPr>
              <a:t>has infinitely many levels of intensity over a  period of time. As the wave moves from value A to value B, it  passes through and includes an infinite number of values along  its path.</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500"/>
              <a:buFont typeface="Calibri"/>
              <a:buNone/>
            </a:pPr>
            <a:r>
              <a:t/>
            </a:r>
            <a:endParaRPr sz="2500">
              <a:solidFill>
                <a:schemeClr val="dk1"/>
              </a:solidFill>
              <a:latin typeface="Arial"/>
              <a:ea typeface="Arial"/>
              <a:cs typeface="Arial"/>
              <a:sym typeface="Arial"/>
            </a:endParaRPr>
          </a:p>
          <a:p>
            <a:pPr indent="-457833" lvl="0" marL="469900" marR="6985" rtl="0" algn="just">
              <a:lnSpc>
                <a:spcPct val="100000"/>
              </a:lnSpc>
              <a:spcBef>
                <a:spcPts val="5"/>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 </a:t>
            </a:r>
            <a:r>
              <a:rPr b="1" lang="en-US" sz="2400">
                <a:solidFill>
                  <a:srgbClr val="00AF50"/>
                </a:solidFill>
                <a:latin typeface="Arial"/>
                <a:ea typeface="Arial"/>
                <a:cs typeface="Arial"/>
                <a:sym typeface="Arial"/>
              </a:rPr>
              <a:t>digital signal</a:t>
            </a:r>
            <a:r>
              <a:rPr lang="en-US" sz="2400">
                <a:solidFill>
                  <a:schemeClr val="dk1"/>
                </a:solidFill>
                <a:latin typeface="Arial"/>
                <a:ea typeface="Arial"/>
                <a:cs typeface="Arial"/>
                <a:sym typeface="Arial"/>
              </a:rPr>
              <a:t>, on the other hand, can have only a limited  number of defined values. Although each value can be any  number, it is often as simple as 1 and 0.</a:t>
            </a:r>
            <a:endParaRPr sz="2400">
              <a:solidFill>
                <a:schemeClr val="dk1"/>
              </a:solidFill>
              <a:latin typeface="Arial"/>
              <a:ea typeface="Arial"/>
              <a:cs typeface="Arial"/>
              <a:sym typeface="Arial"/>
            </a:endParaRPr>
          </a:p>
        </p:txBody>
      </p:sp>
      <p:sp>
        <p:nvSpPr>
          <p:cNvPr id="1180" name="Google Shape;1180;p9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COMPUTER NETWORK [19CS3602]</a:t>
            </a:r>
            <a:endParaRPr/>
          </a:p>
        </p:txBody>
      </p:sp>
      <p:sp>
        <p:nvSpPr>
          <p:cNvPr id="1181" name="Google Shape;1181;p9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Department of Computer Science &amp; Engineering</a:t>
            </a:r>
            <a:endParaRPr/>
          </a:p>
        </p:txBody>
      </p:sp>
      <p:sp>
        <p:nvSpPr>
          <p:cNvPr id="1182" name="Google Shape;1182;p9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12700" rtl="0" algn="r">
              <a:lnSpc>
                <a:spcPct val="137777"/>
              </a:lnSpc>
              <a:spcBef>
                <a:spcPts val="0"/>
              </a:spcBef>
              <a:spcAft>
                <a:spcPts val="0"/>
              </a:spcAft>
              <a:buNone/>
            </a:pPr>
            <a:r>
              <a:rPr lang="en-US"/>
              <a:t>10.</a:t>
            </a: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pt 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2022-01-18T08:07:00Z</dcterms:created>
  <dc:creator>VenuRenu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2022-01-18T00:00:00Z</vt:filetime>
  </property>
  <property fmtid="{D5CDD505-2E9C-101B-9397-08002B2CF9AE}" pid="3" name="LastSaved">
    <vt:filetime>2022-01-18T00:00:00Z</vt:filetime>
  </property>
</Properties>
</file>